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87" r:id="rId5"/>
    <p:sldId id="288" r:id="rId6"/>
    <p:sldId id="295" r:id="rId7"/>
    <p:sldId id="286" r:id="rId8"/>
    <p:sldId id="289" r:id="rId9"/>
    <p:sldId id="290" r:id="rId10"/>
    <p:sldId id="292" r:id="rId11"/>
    <p:sldId id="294" r:id="rId12"/>
    <p:sldId id="291" r:id="rId13"/>
    <p:sldId id="297" r:id="rId14"/>
    <p:sldId id="284" r:id="rId15"/>
    <p:sldId id="283" r:id="rId16"/>
    <p:sldId id="305" r:id="rId17"/>
    <p:sldId id="299" r:id="rId18"/>
    <p:sldId id="298" r:id="rId19"/>
    <p:sldId id="300" r:id="rId20"/>
    <p:sldId id="303" r:id="rId21"/>
    <p:sldId id="304" r:id="rId22"/>
    <p:sldId id="281" r:id="rId23"/>
  </p:sldIdLst>
  <p:sldSz cx="12192000" cy="6858000"/>
  <p:notesSz cx="6797675"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Fiselier" initials="MF" lastIdx="2" clrIdx="0">
    <p:extLst>
      <p:ext uri="{19B8F6BF-5375-455C-9EA6-DF929625EA0E}">
        <p15:presenceInfo xmlns:p15="http://schemas.microsoft.com/office/powerpoint/2012/main" userId="abf93055e5e884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1950EC6F-4E9E-42FB-BC24-241B8288B80B}" type="slidenum">
              <a:t>‹nr.›</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4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38472357-621E-458C-8A00-80D8C3EEA63B}" type="slidenum">
              <a:t>‹nr.›</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3D6B6A5F-7185-4E6D-BE2A-6F8966C5A848}" type="slidenum">
              <a:t>‹nr.›</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5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623CF87C-01D8-48C0-885B-B8AD21F37003}" type="slidenum">
              <a:t>‹nr.›</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09F9E591-2A99-42C3-8A71-D37D0E2292E5}" type="slidenum">
              <a:t>‹nr.›</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nl-NL"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1A113B4B-2E23-4333-8CAA-F44B8268D65F}" type="slidenum">
              <a:t>‹nr.›</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8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031A4B7F-C09F-4CC1-89FC-02E0B789894B}" type="slidenum">
              <a:t>‹nr.›</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8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8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0E34EB03-286C-4F3D-A7F6-5147EDB9C845}" type="slidenum">
              <a:t>‹nr.›</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198A8553-E802-41D3-9258-1A269E215CC4}" type="slidenum">
              <a:t>‹nr.›</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nl-NL"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03AD9E5B-521A-4243-9D47-32EDA54F8051}" type="slidenum">
              <a:t>‹nr.›</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8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D215F63-4697-41EA-AECC-6EC218037E9E}" type="slidenum">
              <a:t>‹nr.›</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2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nl-NL"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3E5B78A2-B4B1-48A6-84FD-CAE580D5AC3B}" type="slidenum">
              <a:t>‹nr.›</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EB16A37-FA80-44B0-BAAC-AF182EC1E06E}" type="slidenum">
              <a:t>‹nr.›</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E49E1D6-8441-466F-8429-56505A9EAE51}" type="slidenum">
              <a:t>‹nr.›</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10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0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DAAC023C-6DF4-46E4-9636-CAE50DAAF1D1}" type="slidenum">
              <a:t>‹nr.›</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0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0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F44F7EE-1040-46BA-95AA-702B0A37DA01}" type="slidenum">
              <a:t>‹nr.›</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10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1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1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1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1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11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C23A8D1C-9DF1-45A8-902A-CCA5C3673503}" type="slidenum">
              <a:t>‹nr.›</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3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83CFC51D-0DCA-4466-A20F-E9340ACB304D}" type="slidenum">
              <a:t>‹nr.›</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3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3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66DDA6D9-48E0-48F8-8727-3A1CC4B2242B}" type="slidenum">
              <a:t>‹nr.›</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32451182-ABFC-407A-9365-774CB8D5FE75}" type="slidenum">
              <a:t>‹nr.›</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nl-NL"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4FAD37C-60F9-45EA-96C1-D02323758758}" type="slidenum">
              <a:t>‹nr.›</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3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0B5A096-CE82-467E-A5A1-215521464B93}" type="slidenum">
              <a:t>‹nr.›</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4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7F0B139-9706-43ED-A223-A29632A37492}" type="slidenum">
              <a:t>‹nr.›</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nl-NL" sz="4400" b="0" strike="noStrike" spc="-1">
              <a:solidFill>
                <a:srgbClr val="000000"/>
              </a:solidFill>
              <a:latin typeface="Arial"/>
            </a:endParaRPr>
          </a:p>
        </p:txBody>
      </p:sp>
      <p:sp>
        <p:nvSpPr>
          <p:cNvPr id="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4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nl-NL"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FEE2F94-70D2-4AFE-AB87-26C7D330F840}" type="slidenum">
              <a:t>‹nr.›</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6"/>
          <p:cNvGrpSpPr/>
          <p:nvPr/>
        </p:nvGrpSpPr>
        <p:grpSpPr>
          <a:xfrm>
            <a:off x="0" y="-8640"/>
            <a:ext cx="12191040" cy="6867360"/>
            <a:chOff x="0" y="-8640"/>
            <a:chExt cx="12191040" cy="6867360"/>
          </a:xfrm>
        </p:grpSpPr>
        <p:cxnSp>
          <p:nvCxnSpPr>
            <p:cNvPr id="28" name="Straight Connector 19"/>
            <p:cNvCxnSpPr/>
            <p:nvPr/>
          </p:nvCxnSpPr>
          <p:spPr>
            <a:xfrm>
              <a:off x="9370800" y="0"/>
              <a:ext cx="1220400" cy="6859080"/>
            </a:xfrm>
            <a:prstGeom prst="straightConnector1">
              <a:avLst/>
            </a:prstGeom>
            <a:ln w="9525" cap="rnd">
              <a:solidFill>
                <a:srgbClr val="BFBFBF"/>
              </a:solidFill>
              <a:round/>
            </a:ln>
          </p:spPr>
        </p:cxnSp>
        <p:cxnSp>
          <p:nvCxnSpPr>
            <p:cNvPr id="2" name="Straight Connector 20"/>
            <p:cNvCxnSpPr/>
            <p:nvPr/>
          </p:nvCxnSpPr>
          <p:spPr>
            <a:xfrm flipH="1">
              <a:off x="7425000" y="3681360"/>
              <a:ext cx="4764600" cy="3177720"/>
            </a:xfrm>
            <a:prstGeom prst="straightConnector1">
              <a:avLst/>
            </a:prstGeom>
            <a:ln w="9525" cap="rnd">
              <a:solidFill>
                <a:srgbClr val="D9D9D9"/>
              </a:solidFill>
              <a:round/>
            </a:ln>
          </p:spPr>
        </p:cxnSp>
        <p:sp>
          <p:nvSpPr>
            <p:cNvPr id="3" name="Rectangle 23"/>
            <p:cNvSpPr/>
            <p:nvPr/>
          </p:nvSpPr>
          <p:spPr>
            <a:xfrm>
              <a:off x="9181440" y="-8640"/>
              <a:ext cx="3006360" cy="6865560"/>
            </a:xfrm>
            <a:custGeom>
              <a:avLst/>
              <a:gdLst>
                <a:gd name="textAreaLeft" fmla="*/ 0 w 3006360"/>
                <a:gd name="textAreaRight" fmla="*/ 3007440 w 3006360"/>
                <a:gd name="textAreaTop" fmla="*/ 0 h 6865560"/>
                <a:gd name="textAreaBottom" fmla="*/ 6866640 h 686556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4" name="Rectangle 25"/>
            <p:cNvSpPr/>
            <p:nvPr/>
          </p:nvSpPr>
          <p:spPr>
            <a:xfrm>
              <a:off x="9603360" y="-8640"/>
              <a:ext cx="2587320" cy="6865560"/>
            </a:xfrm>
            <a:custGeom>
              <a:avLst/>
              <a:gdLst>
                <a:gd name="textAreaLeft" fmla="*/ 0 w 2587320"/>
                <a:gd name="textAreaRight" fmla="*/ 2588400 w 2587320"/>
                <a:gd name="textAreaTop" fmla="*/ 0 h 6865560"/>
                <a:gd name="textAreaBottom" fmla="*/ 6866640 h 686556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5" name="Isosceles Triangle 23"/>
            <p:cNvSpPr/>
            <p:nvPr/>
          </p:nvSpPr>
          <p:spPr>
            <a:xfrm>
              <a:off x="8932320" y="3048120"/>
              <a:ext cx="3258720" cy="380880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6" name="Rectangle 27"/>
            <p:cNvSpPr/>
            <p:nvPr/>
          </p:nvSpPr>
          <p:spPr>
            <a:xfrm>
              <a:off x="9334440" y="-8640"/>
              <a:ext cx="2853360" cy="6865560"/>
            </a:xfrm>
            <a:custGeom>
              <a:avLst/>
              <a:gdLst>
                <a:gd name="textAreaLeft" fmla="*/ 0 w 2853360"/>
                <a:gd name="textAreaRight" fmla="*/ 2854440 w 2853360"/>
                <a:gd name="textAreaTop" fmla="*/ 0 h 6865560"/>
                <a:gd name="textAreaBottom" fmla="*/ 6866640 h 686556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7" name="Rectangle 28"/>
            <p:cNvSpPr/>
            <p:nvPr/>
          </p:nvSpPr>
          <p:spPr>
            <a:xfrm>
              <a:off x="10898640" y="-8640"/>
              <a:ext cx="1289160" cy="6865560"/>
            </a:xfrm>
            <a:custGeom>
              <a:avLst/>
              <a:gdLst>
                <a:gd name="textAreaLeft" fmla="*/ 0 w 1289160"/>
                <a:gd name="textAreaRight" fmla="*/ 1290240 w 1289160"/>
                <a:gd name="textAreaTop" fmla="*/ 0 h 6865560"/>
                <a:gd name="textAreaBottom" fmla="*/ 6866640 h 686556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8" name="Rectangle 29"/>
            <p:cNvSpPr/>
            <p:nvPr/>
          </p:nvSpPr>
          <p:spPr>
            <a:xfrm>
              <a:off x="10938960" y="-8640"/>
              <a:ext cx="1248840" cy="6865560"/>
            </a:xfrm>
            <a:custGeom>
              <a:avLst/>
              <a:gdLst>
                <a:gd name="textAreaLeft" fmla="*/ 0 w 1248840"/>
                <a:gd name="textAreaRight" fmla="*/ 1249920 w 1248840"/>
                <a:gd name="textAreaTop" fmla="*/ 0 h 6865560"/>
                <a:gd name="textAreaBottom" fmla="*/ 6866640 h 686556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9" name="Isosceles Triangle 27"/>
            <p:cNvSpPr/>
            <p:nvPr/>
          </p:nvSpPr>
          <p:spPr>
            <a:xfrm>
              <a:off x="10371600" y="3589920"/>
              <a:ext cx="1816200" cy="326700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10" name="Isosceles Triangle 28"/>
            <p:cNvSpPr/>
            <p:nvPr/>
          </p:nvSpPr>
          <p:spPr>
            <a:xfrm>
              <a:off x="0" y="4013280"/>
              <a:ext cx="447480" cy="284364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grpSp>
      <p:grpSp>
        <p:nvGrpSpPr>
          <p:cNvPr id="11" name="Group 6"/>
          <p:cNvGrpSpPr/>
          <p:nvPr/>
        </p:nvGrpSpPr>
        <p:grpSpPr>
          <a:xfrm>
            <a:off x="1080" y="-8640"/>
            <a:ext cx="12189960" cy="6867360"/>
            <a:chOff x="1080" y="-8640"/>
            <a:chExt cx="12189960" cy="6867360"/>
          </a:xfrm>
        </p:grpSpPr>
        <p:cxnSp>
          <p:nvCxnSpPr>
            <p:cNvPr id="12" name="Straight Connector 31"/>
            <p:cNvCxnSpPr/>
            <p:nvPr/>
          </p:nvCxnSpPr>
          <p:spPr>
            <a:xfrm>
              <a:off x="9370800" y="0"/>
              <a:ext cx="1220400" cy="6859080"/>
            </a:xfrm>
            <a:prstGeom prst="straightConnector1">
              <a:avLst/>
            </a:prstGeom>
            <a:ln w="9525" cap="rnd">
              <a:solidFill>
                <a:srgbClr val="BFBFBF"/>
              </a:solidFill>
              <a:round/>
            </a:ln>
          </p:spPr>
        </p:cxnSp>
        <p:cxnSp>
          <p:nvCxnSpPr>
            <p:cNvPr id="13" name="Straight Connector 20"/>
            <p:cNvCxnSpPr/>
            <p:nvPr/>
          </p:nvCxnSpPr>
          <p:spPr>
            <a:xfrm flipH="1">
              <a:off x="7425000" y="3681360"/>
              <a:ext cx="4764600" cy="3177720"/>
            </a:xfrm>
            <a:prstGeom prst="straightConnector1">
              <a:avLst/>
            </a:prstGeom>
            <a:ln w="9525" cap="rnd">
              <a:solidFill>
                <a:srgbClr val="D9D9D9"/>
              </a:solidFill>
              <a:round/>
            </a:ln>
          </p:spPr>
        </p:cxnSp>
        <p:sp>
          <p:nvSpPr>
            <p:cNvPr id="14" name="Rectangle 23"/>
            <p:cNvSpPr/>
            <p:nvPr/>
          </p:nvSpPr>
          <p:spPr>
            <a:xfrm>
              <a:off x="9181440" y="-8640"/>
              <a:ext cx="3006360" cy="6865560"/>
            </a:xfrm>
            <a:custGeom>
              <a:avLst/>
              <a:gdLst>
                <a:gd name="textAreaLeft" fmla="*/ 0 w 3006360"/>
                <a:gd name="textAreaRight" fmla="*/ 3007440 w 3006360"/>
                <a:gd name="textAreaTop" fmla="*/ 0 h 6865560"/>
                <a:gd name="textAreaBottom" fmla="*/ 6866640 h 686556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15" name="Rectangle 25"/>
            <p:cNvSpPr/>
            <p:nvPr/>
          </p:nvSpPr>
          <p:spPr>
            <a:xfrm>
              <a:off x="9603360" y="-8640"/>
              <a:ext cx="2587320" cy="6865560"/>
            </a:xfrm>
            <a:custGeom>
              <a:avLst/>
              <a:gdLst>
                <a:gd name="textAreaLeft" fmla="*/ 0 w 2587320"/>
                <a:gd name="textAreaRight" fmla="*/ 2588400 w 2587320"/>
                <a:gd name="textAreaTop" fmla="*/ 0 h 6865560"/>
                <a:gd name="textAreaBottom" fmla="*/ 6866640 h 686556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16" name="Isosceles Triangle 26"/>
            <p:cNvSpPr/>
            <p:nvPr/>
          </p:nvSpPr>
          <p:spPr>
            <a:xfrm>
              <a:off x="8932320" y="3048120"/>
              <a:ext cx="3258720" cy="380880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17" name="Rectangle 27"/>
            <p:cNvSpPr/>
            <p:nvPr/>
          </p:nvSpPr>
          <p:spPr>
            <a:xfrm>
              <a:off x="9334440" y="-8640"/>
              <a:ext cx="2853360" cy="6865560"/>
            </a:xfrm>
            <a:custGeom>
              <a:avLst/>
              <a:gdLst>
                <a:gd name="textAreaLeft" fmla="*/ 0 w 2853360"/>
                <a:gd name="textAreaRight" fmla="*/ 2854440 w 2853360"/>
                <a:gd name="textAreaTop" fmla="*/ 0 h 6865560"/>
                <a:gd name="textAreaBottom" fmla="*/ 6866640 h 686556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18" name="Rectangle 28"/>
            <p:cNvSpPr/>
            <p:nvPr/>
          </p:nvSpPr>
          <p:spPr>
            <a:xfrm>
              <a:off x="10898640" y="-8640"/>
              <a:ext cx="1289160" cy="6865560"/>
            </a:xfrm>
            <a:custGeom>
              <a:avLst/>
              <a:gdLst>
                <a:gd name="textAreaLeft" fmla="*/ 0 w 1289160"/>
                <a:gd name="textAreaRight" fmla="*/ 1290240 w 1289160"/>
                <a:gd name="textAreaTop" fmla="*/ 0 h 6865560"/>
                <a:gd name="textAreaBottom" fmla="*/ 6866640 h 686556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19" name="Rectangle 29"/>
            <p:cNvSpPr/>
            <p:nvPr/>
          </p:nvSpPr>
          <p:spPr>
            <a:xfrm>
              <a:off x="10938960" y="-8640"/>
              <a:ext cx="1248840" cy="6865560"/>
            </a:xfrm>
            <a:custGeom>
              <a:avLst/>
              <a:gdLst>
                <a:gd name="textAreaLeft" fmla="*/ 0 w 1248840"/>
                <a:gd name="textAreaRight" fmla="*/ 1249920 w 1248840"/>
                <a:gd name="textAreaTop" fmla="*/ 0 h 6865560"/>
                <a:gd name="textAreaBottom" fmla="*/ 6866640 h 686556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20" name="Isosceles Triangle 30"/>
            <p:cNvSpPr/>
            <p:nvPr/>
          </p:nvSpPr>
          <p:spPr>
            <a:xfrm>
              <a:off x="10371600" y="3589920"/>
              <a:ext cx="1816200" cy="326700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21" name="Isosceles Triangle 18"/>
            <p:cNvSpPr/>
            <p:nvPr/>
          </p:nvSpPr>
          <p:spPr>
            <a:xfrm rot="10800000">
              <a:off x="1080" y="1080"/>
              <a:ext cx="841680" cy="5664960"/>
            </a:xfrm>
            <a:prstGeom prst="triangle">
              <a:avLst>
                <a:gd name="adj" fmla="val 10000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grpSp>
      <p:sp>
        <p:nvSpPr>
          <p:cNvPr id="22"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nl-NL" sz="1800" b="0" strike="noStrike" spc="-1">
                <a:solidFill>
                  <a:srgbClr val="000000"/>
                </a:solidFill>
                <a:latin typeface="Arial"/>
              </a:rPr>
              <a:t>Klik om de opmaak van de titeltekst te bewerken</a:t>
            </a:r>
          </a:p>
        </p:txBody>
      </p:sp>
      <p:sp>
        <p:nvSpPr>
          <p:cNvPr id="23" name="PlaceHolder 2"/>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1800" b="0" strike="noStrike" spc="-1">
                <a:solidFill>
                  <a:srgbClr val="000000"/>
                </a:solidFill>
                <a:latin typeface="Arial"/>
              </a:rPr>
              <a:t>Klik om de opmaak van de overzichtstekst te bewerken</a:t>
            </a:r>
          </a:p>
          <a:p>
            <a:pPr marL="864000" lvl="1" indent="-324000">
              <a:spcBef>
                <a:spcPts val="1134"/>
              </a:spcBef>
              <a:buClr>
                <a:srgbClr val="000000"/>
              </a:buClr>
              <a:buSzPct val="75000"/>
              <a:buFont typeface="Symbol" charset="2"/>
              <a:buChar char=""/>
            </a:pPr>
            <a:r>
              <a:rPr lang="nl-NL" sz="1800" b="0" strike="noStrike" spc="-1">
                <a:solidFill>
                  <a:srgbClr val="000000"/>
                </a:solidFill>
                <a:latin typeface="Arial"/>
              </a:rPr>
              <a:t>Tweede overzichtsniveau</a:t>
            </a:r>
          </a:p>
          <a:p>
            <a:pPr marL="1296000" lvl="2" indent="-288000">
              <a:spcBef>
                <a:spcPts val="850"/>
              </a:spcBef>
              <a:buClr>
                <a:srgbClr val="000000"/>
              </a:buClr>
              <a:buSzPct val="45000"/>
              <a:buFont typeface="Wingdings" charset="2"/>
              <a:buChar char=""/>
            </a:pPr>
            <a:r>
              <a:rPr lang="nl-NL" sz="1800" b="0" strike="noStrike" spc="-1">
                <a:solidFill>
                  <a:srgbClr val="000000"/>
                </a:solidFill>
                <a:latin typeface="Arial"/>
              </a:rPr>
              <a:t>Derde overzichtsniveau</a:t>
            </a:r>
          </a:p>
          <a:p>
            <a:pPr marL="1728000" lvl="3" indent="-216000">
              <a:spcBef>
                <a:spcPts val="567"/>
              </a:spcBef>
              <a:buClr>
                <a:srgbClr val="000000"/>
              </a:buClr>
              <a:buSzPct val="75000"/>
              <a:buFont typeface="Symbol" charset="2"/>
              <a:buChar char=""/>
            </a:pPr>
            <a:r>
              <a:rPr lang="nl-NL" sz="1800" b="0" strike="noStrike" spc="-1">
                <a:solidFill>
                  <a:srgbClr val="000000"/>
                </a:solidFill>
                <a:latin typeface="Arial"/>
              </a:rPr>
              <a:t>Vierde overzichtsniveau</a:t>
            </a:r>
          </a:p>
          <a:p>
            <a:pPr marL="2160000" lvl="4" indent="-216000">
              <a:spcBef>
                <a:spcPts val="283"/>
              </a:spcBef>
              <a:buClr>
                <a:srgbClr val="000000"/>
              </a:buClr>
              <a:buSzPct val="45000"/>
              <a:buFont typeface="Wingdings" charset="2"/>
              <a:buChar char=""/>
            </a:pPr>
            <a:r>
              <a:rPr lang="nl-NL" sz="1800" b="0" strike="noStrike" spc="-1">
                <a:solidFill>
                  <a:srgbClr val="000000"/>
                </a:solidFill>
                <a:latin typeface="Arial"/>
              </a:rPr>
              <a:t>Vijfde overzichtsniveau</a:t>
            </a:r>
          </a:p>
          <a:p>
            <a:pPr marL="2592000" lvl="5" indent="-216000">
              <a:spcBef>
                <a:spcPts val="283"/>
              </a:spcBef>
              <a:buClr>
                <a:srgbClr val="000000"/>
              </a:buClr>
              <a:buSzPct val="45000"/>
              <a:buFont typeface="Wingdings" charset="2"/>
              <a:buChar char=""/>
            </a:pPr>
            <a:r>
              <a:rPr lang="nl-NL" sz="1800" b="0" strike="noStrike" spc="-1">
                <a:solidFill>
                  <a:srgbClr val="000000"/>
                </a:solidFill>
                <a:latin typeface="Arial"/>
              </a:rPr>
              <a:t>Zesde overzichtsniveau</a:t>
            </a:r>
          </a:p>
          <a:p>
            <a:pPr marL="3024000" lvl="6" indent="-216000">
              <a:spcBef>
                <a:spcPts val="283"/>
              </a:spcBef>
              <a:buClr>
                <a:srgbClr val="000000"/>
              </a:buClr>
              <a:buSzPct val="45000"/>
              <a:buFont typeface="Wingdings" charset="2"/>
              <a:buChar char=""/>
            </a:pPr>
            <a:r>
              <a:rPr lang="nl-NL" sz="1800" b="0" strike="noStrike" spc="-1">
                <a:solidFill>
                  <a:srgbClr val="000000"/>
                </a:solidFill>
                <a:latin typeface="Arial"/>
              </a:rPr>
              <a:t>Zevende overzichtsniveau</a:t>
            </a:r>
          </a:p>
        </p:txBody>
      </p:sp>
      <p:sp>
        <p:nvSpPr>
          <p:cNvPr id="24" name="PlaceHolder 3"/>
          <p:cNvSpPr>
            <a:spLocks noGrp="1"/>
          </p:cNvSpPr>
          <p:nvPr>
            <p:ph type="ftr" idx="1"/>
          </p:nvPr>
        </p:nvSpPr>
        <p:spPr>
          <a:xfrm>
            <a:off x="677160" y="6041520"/>
            <a:ext cx="6296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nl-NL" sz="1400" b="0" strike="noStrike" spc="-1">
                <a:solidFill>
                  <a:srgbClr val="000000"/>
                </a:solidFill>
                <a:latin typeface="Times New Roman"/>
              </a:defRPr>
            </a:lvl1pPr>
          </a:lstStyle>
          <a:p>
            <a:pPr indent="0" algn="ctr">
              <a:lnSpc>
                <a:spcPct val="100000"/>
              </a:lnSpc>
              <a:buNone/>
              <a:tabLst>
                <a:tab pos="0" algn="l"/>
              </a:tabLst>
            </a:pPr>
            <a:r>
              <a:rPr lang="nl-NL" sz="1400" b="0" strike="noStrike" spc="-1">
                <a:solidFill>
                  <a:srgbClr val="000000"/>
                </a:solidFill>
                <a:latin typeface="Times New Roman"/>
              </a:rPr>
              <a:t>&lt;voettekst&gt;</a:t>
            </a:r>
          </a:p>
        </p:txBody>
      </p:sp>
      <p:sp>
        <p:nvSpPr>
          <p:cNvPr id="25" name="PlaceHolder 4"/>
          <p:cNvSpPr>
            <a:spLocks noGrp="1"/>
          </p:cNvSpPr>
          <p:nvPr>
            <p:ph type="sldNum" idx="2"/>
          </p:nvPr>
        </p:nvSpPr>
        <p:spPr>
          <a:xfrm>
            <a:off x="8590680" y="6041520"/>
            <a:ext cx="682200" cy="363960"/>
          </a:xfrm>
          <a:prstGeom prst="rect">
            <a:avLst/>
          </a:prstGeom>
          <a:noFill/>
          <a:ln w="0">
            <a:noFill/>
          </a:ln>
        </p:spPr>
        <p:txBody>
          <a:bodyPr lIns="90000" tIns="45000" rIns="90000" bIns="45000" anchor="ctr">
            <a:noAutofit/>
          </a:bodyPr>
          <a:lstStyle>
            <a:lvl1pPr indent="0" algn="r" defTabSz="457200">
              <a:lnSpc>
                <a:spcPct val="100000"/>
              </a:lnSpc>
              <a:buNone/>
              <a:tabLst>
                <a:tab pos="0" algn="l"/>
              </a:tabLst>
              <a:defRPr lang="nl-NL" sz="900" b="0" strike="noStrike" spc="-1">
                <a:solidFill>
                  <a:schemeClr val="accent1"/>
                </a:solidFill>
                <a:latin typeface="Trebuchet MS"/>
              </a:defRPr>
            </a:lvl1pPr>
          </a:lstStyle>
          <a:p>
            <a:pPr indent="0" algn="r" defTabSz="457200">
              <a:lnSpc>
                <a:spcPct val="100000"/>
              </a:lnSpc>
              <a:buNone/>
              <a:tabLst>
                <a:tab pos="0" algn="l"/>
              </a:tabLst>
            </a:pPr>
            <a:fld id="{516CBF6E-B7B8-4A58-ABBE-182FC0B4DC10}" type="slidenum">
              <a:rPr lang="nl-NL" sz="900" b="0" strike="noStrike" spc="-1">
                <a:solidFill>
                  <a:schemeClr val="accent1"/>
                </a:solidFill>
                <a:latin typeface="Trebuchet MS"/>
              </a:rPr>
              <a:t>‹nr.›</a:t>
            </a:fld>
            <a:endParaRPr lang="nl-NL" sz="900" b="0" strike="noStrike" spc="-1">
              <a:solidFill>
                <a:srgbClr val="000000"/>
              </a:solidFill>
              <a:latin typeface="Times New Roman"/>
            </a:endParaRPr>
          </a:p>
        </p:txBody>
      </p:sp>
      <p:sp>
        <p:nvSpPr>
          <p:cNvPr id="26" name="PlaceHolder 5"/>
          <p:cNvSpPr>
            <a:spLocks noGrp="1"/>
          </p:cNvSpPr>
          <p:nvPr>
            <p:ph type="dt" idx="3"/>
          </p:nvPr>
        </p:nvSpPr>
        <p:spPr>
          <a:xfrm>
            <a:off x="7205040" y="6041520"/>
            <a:ext cx="910800" cy="363960"/>
          </a:xfrm>
          <a:prstGeom prst="rect">
            <a:avLst/>
          </a:prstGeom>
          <a:noFill/>
          <a:ln w="0">
            <a:noFill/>
          </a:ln>
        </p:spPr>
        <p:txBody>
          <a:bodyPr lIns="90000" tIns="45000" rIns="90000" bIns="45000" anchor="ctr">
            <a:noAutofit/>
          </a:bodyPr>
          <a:lstStyle>
            <a:lvl1pPr indent="0">
              <a:buNone/>
              <a:defRPr lang="nl-NL" sz="1400" b="0" strike="noStrike" spc="-1">
                <a:solidFill>
                  <a:srgbClr val="000000"/>
                </a:solidFill>
                <a:latin typeface="Times New Roman"/>
              </a:defRPr>
            </a:lvl1pPr>
          </a:lstStyle>
          <a:p>
            <a:pPr indent="0">
              <a:buNone/>
            </a:pPr>
            <a:r>
              <a:rPr lang="nl-NL" sz="1400" b="0" strike="noStrike" spc="-1">
                <a:solidFill>
                  <a:srgbClr val="000000"/>
                </a:solidFill>
                <a:latin typeface="Times New Roman"/>
              </a:rPr>
              <a:t>&lt;datum/tijd&gt;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6"/>
          <p:cNvGrpSpPr/>
          <p:nvPr/>
        </p:nvGrpSpPr>
        <p:grpSpPr>
          <a:xfrm>
            <a:off x="0" y="-8640"/>
            <a:ext cx="12191040" cy="6867360"/>
            <a:chOff x="0" y="-8640"/>
            <a:chExt cx="12191040" cy="6867360"/>
          </a:xfrm>
        </p:grpSpPr>
        <p:cxnSp>
          <p:nvCxnSpPr>
            <p:cNvPr id="64" name="Straight Connector 19"/>
            <p:cNvCxnSpPr/>
            <p:nvPr/>
          </p:nvCxnSpPr>
          <p:spPr>
            <a:xfrm>
              <a:off x="9370800" y="0"/>
              <a:ext cx="1220400" cy="6859080"/>
            </a:xfrm>
            <a:prstGeom prst="straightConnector1">
              <a:avLst/>
            </a:prstGeom>
            <a:ln w="9525" cap="rnd">
              <a:solidFill>
                <a:srgbClr val="BFBFBF"/>
              </a:solidFill>
              <a:round/>
            </a:ln>
          </p:spPr>
        </p:cxnSp>
        <p:cxnSp>
          <p:nvCxnSpPr>
            <p:cNvPr id="65" name="Straight Connector 20"/>
            <p:cNvCxnSpPr/>
            <p:nvPr/>
          </p:nvCxnSpPr>
          <p:spPr>
            <a:xfrm flipH="1">
              <a:off x="7425000" y="3681360"/>
              <a:ext cx="4764600" cy="3177720"/>
            </a:xfrm>
            <a:prstGeom prst="straightConnector1">
              <a:avLst/>
            </a:prstGeom>
            <a:ln w="9525" cap="rnd">
              <a:solidFill>
                <a:srgbClr val="D9D9D9"/>
              </a:solidFill>
              <a:round/>
            </a:ln>
          </p:spPr>
        </p:cxnSp>
        <p:sp>
          <p:nvSpPr>
            <p:cNvPr id="66" name="Rectangle 23"/>
            <p:cNvSpPr/>
            <p:nvPr/>
          </p:nvSpPr>
          <p:spPr>
            <a:xfrm>
              <a:off x="9181440" y="-8640"/>
              <a:ext cx="3006360" cy="6865560"/>
            </a:xfrm>
            <a:custGeom>
              <a:avLst/>
              <a:gdLst>
                <a:gd name="textAreaLeft" fmla="*/ 0 w 3006360"/>
                <a:gd name="textAreaRight" fmla="*/ 3007440 w 3006360"/>
                <a:gd name="textAreaTop" fmla="*/ 0 h 6865560"/>
                <a:gd name="textAreaBottom" fmla="*/ 6866640 h 686556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67" name="Rectangle 25"/>
            <p:cNvSpPr/>
            <p:nvPr/>
          </p:nvSpPr>
          <p:spPr>
            <a:xfrm>
              <a:off x="9603360" y="-8640"/>
              <a:ext cx="2587320" cy="6865560"/>
            </a:xfrm>
            <a:custGeom>
              <a:avLst/>
              <a:gdLst>
                <a:gd name="textAreaLeft" fmla="*/ 0 w 2587320"/>
                <a:gd name="textAreaRight" fmla="*/ 2588400 w 2587320"/>
                <a:gd name="textAreaTop" fmla="*/ 0 h 6865560"/>
                <a:gd name="textAreaBottom" fmla="*/ 6866640 h 686556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68" name="Isosceles Triangle 23"/>
            <p:cNvSpPr/>
            <p:nvPr/>
          </p:nvSpPr>
          <p:spPr>
            <a:xfrm>
              <a:off x="8932320" y="3048120"/>
              <a:ext cx="3258720" cy="380880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69" name="Rectangle 27"/>
            <p:cNvSpPr/>
            <p:nvPr/>
          </p:nvSpPr>
          <p:spPr>
            <a:xfrm>
              <a:off x="9334440" y="-8640"/>
              <a:ext cx="2853360" cy="6865560"/>
            </a:xfrm>
            <a:custGeom>
              <a:avLst/>
              <a:gdLst>
                <a:gd name="textAreaLeft" fmla="*/ 0 w 2853360"/>
                <a:gd name="textAreaRight" fmla="*/ 2854440 w 2853360"/>
                <a:gd name="textAreaTop" fmla="*/ 0 h 6865560"/>
                <a:gd name="textAreaBottom" fmla="*/ 6866640 h 686556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70" name="Rectangle 28"/>
            <p:cNvSpPr/>
            <p:nvPr/>
          </p:nvSpPr>
          <p:spPr>
            <a:xfrm>
              <a:off x="10898640" y="-8640"/>
              <a:ext cx="1289160" cy="6865560"/>
            </a:xfrm>
            <a:custGeom>
              <a:avLst/>
              <a:gdLst>
                <a:gd name="textAreaLeft" fmla="*/ 0 w 1289160"/>
                <a:gd name="textAreaRight" fmla="*/ 1290240 w 1289160"/>
                <a:gd name="textAreaTop" fmla="*/ 0 h 6865560"/>
                <a:gd name="textAreaBottom" fmla="*/ 6866640 h 686556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71" name="Rectangle 29"/>
            <p:cNvSpPr/>
            <p:nvPr/>
          </p:nvSpPr>
          <p:spPr>
            <a:xfrm>
              <a:off x="10938960" y="-8640"/>
              <a:ext cx="1248840" cy="6865560"/>
            </a:xfrm>
            <a:custGeom>
              <a:avLst/>
              <a:gdLst>
                <a:gd name="textAreaLeft" fmla="*/ 0 w 1248840"/>
                <a:gd name="textAreaRight" fmla="*/ 1249920 w 1248840"/>
                <a:gd name="textAreaTop" fmla="*/ 0 h 6865560"/>
                <a:gd name="textAreaBottom" fmla="*/ 6866640 h 686556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72" name="Isosceles Triangle 27"/>
            <p:cNvSpPr/>
            <p:nvPr/>
          </p:nvSpPr>
          <p:spPr>
            <a:xfrm>
              <a:off x="10371600" y="3589920"/>
              <a:ext cx="1816200" cy="326700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sp>
          <p:nvSpPr>
            <p:cNvPr id="73" name="Isosceles Triangle 28"/>
            <p:cNvSpPr/>
            <p:nvPr/>
          </p:nvSpPr>
          <p:spPr>
            <a:xfrm>
              <a:off x="0" y="4013280"/>
              <a:ext cx="447480" cy="284364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pPr>
                <a:lnSpc>
                  <a:spcPct val="100000"/>
                </a:lnSpc>
              </a:pPr>
              <a:endParaRPr lang="nl-NL" sz="1800" b="0" strike="noStrike" spc="-1">
                <a:solidFill>
                  <a:srgbClr val="000000"/>
                </a:solidFill>
                <a:latin typeface="Arial"/>
              </a:endParaRPr>
            </a:p>
          </p:txBody>
        </p:sp>
      </p:grpSp>
      <p:sp>
        <p:nvSpPr>
          <p:cNvPr id="74" name="PlaceHolder 1"/>
          <p:cNvSpPr>
            <a:spLocks noGrp="1"/>
          </p:cNvSpPr>
          <p:nvPr>
            <p:ph type="ftr" idx="4"/>
          </p:nvPr>
        </p:nvSpPr>
        <p:spPr>
          <a:xfrm>
            <a:off x="677160" y="6041520"/>
            <a:ext cx="629640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nl-NL" sz="1400" b="0" strike="noStrike" spc="-1">
                <a:solidFill>
                  <a:srgbClr val="000000"/>
                </a:solidFill>
                <a:latin typeface="Times New Roman"/>
              </a:defRPr>
            </a:lvl1pPr>
          </a:lstStyle>
          <a:p>
            <a:pPr indent="0" algn="ctr">
              <a:lnSpc>
                <a:spcPct val="100000"/>
              </a:lnSpc>
              <a:buNone/>
              <a:tabLst>
                <a:tab pos="0" algn="l"/>
              </a:tabLst>
            </a:pPr>
            <a:r>
              <a:rPr lang="nl-NL" sz="1400" b="0" strike="noStrike" spc="-1">
                <a:solidFill>
                  <a:srgbClr val="000000"/>
                </a:solidFill>
                <a:latin typeface="Times New Roman"/>
              </a:rPr>
              <a:t>&lt;voettekst&gt;</a:t>
            </a:r>
          </a:p>
        </p:txBody>
      </p:sp>
      <p:sp>
        <p:nvSpPr>
          <p:cNvPr id="75" name="PlaceHolder 2"/>
          <p:cNvSpPr>
            <a:spLocks noGrp="1"/>
          </p:cNvSpPr>
          <p:nvPr>
            <p:ph type="sldNum" idx="5"/>
          </p:nvPr>
        </p:nvSpPr>
        <p:spPr>
          <a:xfrm>
            <a:off x="8590680" y="6041520"/>
            <a:ext cx="682200" cy="363960"/>
          </a:xfrm>
          <a:prstGeom prst="rect">
            <a:avLst/>
          </a:prstGeom>
          <a:noFill/>
          <a:ln w="0">
            <a:noFill/>
          </a:ln>
        </p:spPr>
        <p:txBody>
          <a:bodyPr lIns="90000" tIns="45000" rIns="90000" bIns="45000" anchor="ctr">
            <a:noAutofit/>
          </a:bodyPr>
          <a:lstStyle>
            <a:lvl1pPr indent="0" algn="r" defTabSz="457200">
              <a:lnSpc>
                <a:spcPct val="100000"/>
              </a:lnSpc>
              <a:buNone/>
              <a:tabLst>
                <a:tab pos="0" algn="l"/>
              </a:tabLst>
              <a:defRPr lang="nl-NL" sz="900" b="0" strike="noStrike" spc="-1">
                <a:solidFill>
                  <a:schemeClr val="accent1"/>
                </a:solidFill>
                <a:latin typeface="Trebuchet MS"/>
              </a:defRPr>
            </a:lvl1pPr>
          </a:lstStyle>
          <a:p>
            <a:pPr indent="0" algn="r" defTabSz="457200">
              <a:lnSpc>
                <a:spcPct val="100000"/>
              </a:lnSpc>
              <a:buNone/>
              <a:tabLst>
                <a:tab pos="0" algn="l"/>
              </a:tabLst>
            </a:pPr>
            <a:fld id="{C0761401-41C4-4696-A9EC-02F853B1CAAE}" type="slidenum">
              <a:rPr lang="nl-NL" sz="900" b="0" strike="noStrike" spc="-1">
                <a:solidFill>
                  <a:schemeClr val="accent1"/>
                </a:solidFill>
                <a:latin typeface="Trebuchet MS"/>
              </a:rPr>
              <a:t>‹nr.›</a:t>
            </a:fld>
            <a:endParaRPr lang="nl-NL" sz="900" b="0" strike="noStrike" spc="-1">
              <a:solidFill>
                <a:srgbClr val="000000"/>
              </a:solidFill>
              <a:latin typeface="Times New Roman"/>
            </a:endParaRPr>
          </a:p>
        </p:txBody>
      </p:sp>
      <p:sp>
        <p:nvSpPr>
          <p:cNvPr id="76" name="PlaceHolder 3"/>
          <p:cNvSpPr>
            <a:spLocks noGrp="1"/>
          </p:cNvSpPr>
          <p:nvPr>
            <p:ph type="dt" idx="6"/>
          </p:nvPr>
        </p:nvSpPr>
        <p:spPr>
          <a:xfrm>
            <a:off x="7205040" y="6041520"/>
            <a:ext cx="910800" cy="363960"/>
          </a:xfrm>
          <a:prstGeom prst="rect">
            <a:avLst/>
          </a:prstGeom>
          <a:noFill/>
          <a:ln w="0">
            <a:noFill/>
          </a:ln>
        </p:spPr>
        <p:txBody>
          <a:bodyPr lIns="90000" tIns="45000" rIns="90000" bIns="45000" anchor="ctr">
            <a:noAutofit/>
          </a:bodyPr>
          <a:lstStyle>
            <a:lvl1pPr indent="0">
              <a:buNone/>
              <a:defRPr lang="nl-NL" sz="1400" b="0" strike="noStrike" spc="-1">
                <a:solidFill>
                  <a:srgbClr val="000000"/>
                </a:solidFill>
                <a:latin typeface="Times New Roman"/>
              </a:defRPr>
            </a:lvl1pPr>
          </a:lstStyle>
          <a:p>
            <a:pPr indent="0">
              <a:buNone/>
            </a:pPr>
            <a:r>
              <a:rPr lang="nl-NL" sz="1400" b="0" strike="noStrike" spc="-1">
                <a:solidFill>
                  <a:srgbClr val="000000"/>
                </a:solidFill>
                <a:latin typeface="Times New Roman"/>
              </a:rPr>
              <a:t>&lt;datum/tijd&gt;</a:t>
            </a:r>
          </a:p>
        </p:txBody>
      </p:sp>
      <p:sp>
        <p:nvSpPr>
          <p:cNvPr id="7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nl-NL" sz="4400" b="0" strike="noStrike" spc="-1">
                <a:solidFill>
                  <a:srgbClr val="000000"/>
                </a:solidFill>
                <a:latin typeface="Arial"/>
              </a:rPr>
              <a:t>Klik om de opmaak van de titeltekst te bewerken</a:t>
            </a:r>
          </a:p>
        </p:txBody>
      </p:sp>
      <p:sp>
        <p:nvSpPr>
          <p:cNvPr id="7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solidFill>
                  <a:srgbClr val="000000"/>
                </a:solidFill>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solidFill>
                  <a:srgbClr val="000000"/>
                </a:solidFill>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solidFill>
                  <a:srgbClr val="000000"/>
                </a:solidFill>
                <a:latin typeface="Arial"/>
              </a:rPr>
              <a:t>Derde overzichtsniveau</a:t>
            </a:r>
          </a:p>
          <a:p>
            <a:pPr marL="1728000" lvl="3" indent="-216000">
              <a:spcBef>
                <a:spcPts val="567"/>
              </a:spcBef>
              <a:buClr>
                <a:srgbClr val="000000"/>
              </a:buClr>
              <a:buSzPct val="75000"/>
              <a:buFont typeface="Symbol" charset="2"/>
              <a:buChar char=""/>
            </a:pPr>
            <a:r>
              <a:rPr lang="nl-NL" sz="2000" b="0" strike="noStrike" spc="-1">
                <a:solidFill>
                  <a:srgbClr val="000000"/>
                </a:solidFill>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solidFill>
                  <a:srgbClr val="000000"/>
                </a:solidFill>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solidFill>
                  <a:srgbClr val="000000"/>
                </a:solidFill>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solidFill>
                  <a:srgbClr val="000000"/>
                </a:solid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nutriciavoorjou.nl/zwangerschap/voeding/niet-eten.html#:~:text=Kruiden%20tijdens%20zwangerschap&amp;text=Niet%20veilig%3A%20Met%20mate%20gebruiken,%2C%20bieslook%2C%20oregano%20en%20tijm"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ericawinkel.nl/producten/nieuw-in-ons-assortiment-erica-skin-support-softgel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ericawinkel.nl/producten/omega-3-visolie/"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npninfo.nl/nieuws-en-persberichten/nieuwsbericht/gebruik-supplement-voor-conceptie-goed-voor-vitaminestatus-tijdens-zwangerschap/"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1506960" y="2404440"/>
            <a:ext cx="7765920" cy="1645200"/>
          </a:xfrm>
          <a:prstGeom prst="rect">
            <a:avLst/>
          </a:prstGeom>
          <a:noFill/>
          <a:ln w="0">
            <a:noFill/>
          </a:ln>
        </p:spPr>
        <p:txBody>
          <a:bodyPr lIns="0" tIns="0" rIns="0" bIns="0" anchor="b">
            <a:noAutofit/>
          </a:bodyPr>
          <a:lstStyle/>
          <a:p>
            <a:pPr indent="0" algn="r" defTabSz="457200">
              <a:lnSpc>
                <a:spcPct val="100000"/>
              </a:lnSpc>
              <a:buNone/>
              <a:tabLst>
                <a:tab pos="0" algn="l"/>
              </a:tabLst>
            </a:pPr>
            <a:r>
              <a:rPr lang="nl-NL" sz="5400" b="0" strike="noStrike" spc="-1">
                <a:solidFill>
                  <a:schemeClr val="accent1"/>
                </a:solidFill>
                <a:latin typeface="Trebuchet MS"/>
              </a:rPr>
              <a:t>Erica Suppletie</a:t>
            </a:r>
            <a:endParaRPr lang="nl-NL" sz="5400" b="0" strike="noStrike" spc="-1">
              <a:solidFill>
                <a:srgbClr val="000000"/>
              </a:solidFill>
              <a:latin typeface="Arial"/>
            </a:endParaRPr>
          </a:p>
        </p:txBody>
      </p:sp>
      <p:sp>
        <p:nvSpPr>
          <p:cNvPr id="116" name="PlaceHolder 2"/>
          <p:cNvSpPr>
            <a:spLocks noGrp="1"/>
          </p:cNvSpPr>
          <p:nvPr>
            <p:ph type="subTitle"/>
          </p:nvPr>
        </p:nvSpPr>
        <p:spPr>
          <a:xfrm>
            <a:off x="1506960" y="4050720"/>
            <a:ext cx="7765920" cy="1095840"/>
          </a:xfrm>
          <a:prstGeom prst="rect">
            <a:avLst/>
          </a:prstGeom>
          <a:noFill/>
          <a:ln w="0">
            <a:noFill/>
          </a:ln>
        </p:spPr>
        <p:txBody>
          <a:bodyPr lIns="0" tIns="0" rIns="0" bIns="0" anchor="t">
            <a:noAutofit/>
          </a:bodyPr>
          <a:lstStyle/>
          <a:p>
            <a:pPr indent="0" algn="r" defTabSz="457200">
              <a:lnSpc>
                <a:spcPct val="100000"/>
              </a:lnSpc>
              <a:spcBef>
                <a:spcPts val="1001"/>
              </a:spcBef>
              <a:buNone/>
              <a:tabLst>
                <a:tab pos="0" algn="l"/>
              </a:tabLst>
            </a:pPr>
            <a:r>
              <a:rPr lang="nl-NL" sz="1800" b="0" strike="noStrike" spc="-1" dirty="0">
                <a:solidFill>
                  <a:schemeClr val="dk1">
                    <a:lumMod val="50000"/>
                    <a:lumOff val="50000"/>
                  </a:schemeClr>
                </a:solidFill>
                <a:latin typeface="Trebuchet MS"/>
              </a:rPr>
              <a:t>Training 3: Zwangerschap</a:t>
            </a:r>
          </a:p>
          <a:p>
            <a:pPr indent="0" algn="r" defTabSz="457200">
              <a:lnSpc>
                <a:spcPct val="100000"/>
              </a:lnSpc>
              <a:spcBef>
                <a:spcPts val="1001"/>
              </a:spcBef>
              <a:buNone/>
              <a:tabLst>
                <a:tab pos="0" algn="l"/>
              </a:tabLst>
            </a:pPr>
            <a:endParaRPr lang="nl-NL" sz="1800" b="0" strike="noStrike" spc="-1" dirty="0">
              <a:solidFill>
                <a:srgbClr val="000000"/>
              </a:solidFill>
              <a:latin typeface="Arial"/>
            </a:endParaRPr>
          </a:p>
          <a:p>
            <a:pPr indent="0" algn="r" defTabSz="457200">
              <a:lnSpc>
                <a:spcPct val="100000"/>
              </a:lnSpc>
              <a:spcBef>
                <a:spcPts val="1001"/>
              </a:spcBef>
              <a:buNone/>
              <a:tabLst>
                <a:tab pos="0" algn="l"/>
              </a:tabLst>
            </a:pPr>
            <a:endParaRPr lang="nl-NL" sz="1800" b="0" strike="noStrike" spc="-1" dirty="0">
              <a:solidFill>
                <a:srgbClr val="000000"/>
              </a:solidFill>
              <a:latin typeface="Arial"/>
            </a:endParaRPr>
          </a:p>
        </p:txBody>
      </p:sp>
      <p:pic>
        <p:nvPicPr>
          <p:cNvPr id="117" name="Picture 2" descr="C:\Users\Zijerveld\Desktop\Erica\promotie, online, offline\NS 25.11.2014\Erica_logo_final_PO_herbals_1080x651_PMS.jpg"/>
          <p:cNvPicPr/>
          <p:nvPr/>
        </p:nvPicPr>
        <p:blipFill>
          <a:blip r:embed="rId2"/>
          <a:stretch/>
        </p:blipFill>
        <p:spPr>
          <a:xfrm>
            <a:off x="11023560" y="6117120"/>
            <a:ext cx="1006920" cy="606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p15="http://schemas.microsoft.com/office/powerpoint/2012/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31FF-53DA-4144-8281-02B9DCA6A1EA}"/>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5E7A76D4-7799-01CC-6953-14138D8A2460}"/>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Jodium, ijzer</a:t>
            </a:r>
            <a:br>
              <a:rPr lang="nl-NL" sz="3600" spc="-1" dirty="0">
                <a:solidFill>
                  <a:schemeClr val="accent1"/>
                </a:solidFill>
                <a:latin typeface="Trebuchet MS"/>
              </a:rPr>
            </a:b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9E1DBFCC-58BC-CDD7-A442-A436407F2DC2}"/>
              </a:ext>
            </a:extLst>
          </p:cNvPr>
          <p:cNvSpPr>
            <a:spLocks noGrp="1"/>
          </p:cNvSpPr>
          <p:nvPr>
            <p:ph/>
          </p:nvPr>
        </p:nvSpPr>
        <p:spPr>
          <a:xfrm>
            <a:off x="485280" y="1390320"/>
            <a:ext cx="8787600" cy="4650120"/>
          </a:xfrm>
          <a:prstGeom prst="rect">
            <a:avLst/>
          </a:prstGeom>
          <a:noFill/>
          <a:ln w="0">
            <a:noFill/>
          </a:ln>
        </p:spPr>
        <p:txBody>
          <a:bodyPr lIns="90000" tIns="45000" rIns="90000" bIns="45000" anchor="t">
            <a:normAutofit fontScale="92500" lnSpcReduction="10000"/>
          </a:bodyPr>
          <a:lstStyle/>
          <a:p>
            <a:pPr indent="0" defTabSz="457200">
              <a:lnSpc>
                <a:spcPct val="100000"/>
              </a:lnSpc>
              <a:spcBef>
                <a:spcPts val="1001"/>
              </a:spcBef>
              <a:buNone/>
              <a:tabLst>
                <a:tab pos="0" algn="l"/>
              </a:tabLst>
            </a:pPr>
            <a:r>
              <a:rPr lang="nl-NL" sz="1800" b="0" strike="noStrike" spc="-1" dirty="0">
                <a:solidFill>
                  <a:schemeClr val="tx2"/>
                </a:solidFill>
              </a:rPr>
              <a:t>Jodium is, naast selenium, essentieel voor de synthese van schildklierhormonen. Tijdens een zwangerschap is de schildklierhormoonsynthese en jodiumbehoefte ongeveer </a:t>
            </a:r>
            <a:r>
              <a:rPr lang="nl-NL" sz="1800" b="0" strike="noStrike" spc="-1" dirty="0">
                <a:solidFill>
                  <a:schemeClr val="accent1"/>
                </a:solidFill>
              </a:rPr>
              <a:t>50% </a:t>
            </a:r>
            <a:r>
              <a:rPr lang="nl-NL" sz="1800" b="0" strike="noStrike" spc="-1" dirty="0">
                <a:solidFill>
                  <a:schemeClr val="tx2"/>
                </a:solidFill>
              </a:rPr>
              <a:t>hoger, voor een optimale ontwikkeling van het centrale zenuwstelsel (hersenen, ruggenmerg) van het ongeboren kind en een goede schildklierfunctie van zowel moeder als kind. </a:t>
            </a:r>
          </a:p>
          <a:p>
            <a:pPr indent="0" defTabSz="457200">
              <a:lnSpc>
                <a:spcPct val="100000"/>
              </a:lnSpc>
              <a:spcBef>
                <a:spcPts val="1001"/>
              </a:spcBef>
              <a:buNone/>
              <a:tabLst>
                <a:tab pos="0" algn="l"/>
              </a:tabLst>
            </a:pPr>
            <a:endParaRPr lang="nl-NL" sz="1800" spc="-1" dirty="0">
              <a:solidFill>
                <a:schemeClr val="tx2"/>
              </a:solidFill>
            </a:endParaRPr>
          </a:p>
          <a:p>
            <a:pPr indent="0" defTabSz="457200">
              <a:lnSpc>
                <a:spcPct val="100000"/>
              </a:lnSpc>
              <a:spcBef>
                <a:spcPts val="1001"/>
              </a:spcBef>
              <a:buNone/>
              <a:tabLst>
                <a:tab pos="0" algn="l"/>
              </a:tabLst>
            </a:pPr>
            <a:r>
              <a:rPr lang="nl-NL" sz="1800" b="0" strike="noStrike" spc="-1" dirty="0">
                <a:solidFill>
                  <a:schemeClr val="tx2"/>
                </a:solidFill>
              </a:rPr>
              <a:t>Gedurende de zwangerschap hebben vrouwen voldoende ijzer nodig ter ondersteuning van de aanmaak van cellen en weefsels. IJzer ondersteunt de normale vorming van rode bloedcellen en hemoglobine. Er is een verhoogde behoefte aan ijzer voor de </a:t>
            </a:r>
            <a:r>
              <a:rPr lang="nl-NL" sz="1800" b="0" strike="noStrike" spc="-1" dirty="0">
                <a:solidFill>
                  <a:schemeClr val="accent1"/>
                </a:solidFill>
              </a:rPr>
              <a:t>foetus</a:t>
            </a:r>
            <a:r>
              <a:rPr lang="nl-NL" sz="1800" b="0" strike="noStrike" spc="-1" dirty="0">
                <a:solidFill>
                  <a:schemeClr val="tx2"/>
                </a:solidFill>
              </a:rPr>
              <a:t>, voor de </a:t>
            </a:r>
            <a:r>
              <a:rPr lang="nl-NL" sz="1800" b="0" strike="noStrike" spc="-1" dirty="0">
                <a:solidFill>
                  <a:schemeClr val="accent1"/>
                </a:solidFill>
              </a:rPr>
              <a:t>placenta</a:t>
            </a:r>
            <a:r>
              <a:rPr lang="nl-NL" sz="1800" b="0" strike="noStrike" spc="-1" dirty="0">
                <a:solidFill>
                  <a:schemeClr val="tx2"/>
                </a:solidFill>
              </a:rPr>
              <a:t> en als </a:t>
            </a:r>
            <a:r>
              <a:rPr lang="nl-NL" sz="1800" b="0" strike="noStrike" spc="-1" dirty="0">
                <a:solidFill>
                  <a:schemeClr val="accent1"/>
                </a:solidFill>
              </a:rPr>
              <a:t>buffer</a:t>
            </a:r>
            <a:r>
              <a:rPr lang="nl-NL" sz="1800" b="0" strike="noStrike" spc="-1" dirty="0">
                <a:solidFill>
                  <a:schemeClr val="tx2"/>
                </a:solidFill>
              </a:rPr>
              <a:t> </a:t>
            </a:r>
            <a:r>
              <a:rPr lang="nl-NL" sz="1800" b="0" strike="noStrike" spc="-1" dirty="0">
                <a:solidFill>
                  <a:schemeClr val="accent1"/>
                </a:solidFill>
              </a:rPr>
              <a:t>voor bloedverlies </a:t>
            </a:r>
            <a:r>
              <a:rPr lang="nl-NL" sz="1800" b="0" strike="noStrike" spc="-1" dirty="0">
                <a:solidFill>
                  <a:schemeClr val="tx2"/>
                </a:solidFill>
              </a:rPr>
              <a:t>tijdens de bevalling. IJzer draagt ook bij aan een normale cognitieve functie van het kind. </a:t>
            </a:r>
          </a:p>
          <a:p>
            <a:pPr indent="0" defTabSz="457200">
              <a:lnSpc>
                <a:spcPct val="100000"/>
              </a:lnSpc>
              <a:spcBef>
                <a:spcPts val="1001"/>
              </a:spcBef>
              <a:buNone/>
              <a:tabLst>
                <a:tab pos="0" algn="l"/>
              </a:tabLst>
            </a:pPr>
            <a:r>
              <a:rPr lang="nl-NL" sz="1800" b="0" strike="noStrike" spc="-1" dirty="0">
                <a:solidFill>
                  <a:schemeClr val="tx2"/>
                </a:solidFill>
              </a:rPr>
              <a:t>De ijzerbehoefte neemt toe naarmate de zwangerschap vordert. </a:t>
            </a:r>
          </a:p>
          <a:p>
            <a:pPr indent="0" defTabSz="457200">
              <a:lnSpc>
                <a:spcPct val="100000"/>
              </a:lnSpc>
              <a:spcBef>
                <a:spcPts val="1001"/>
              </a:spcBef>
              <a:buNone/>
              <a:tabLst>
                <a:tab pos="0" algn="l"/>
              </a:tabLst>
            </a:pPr>
            <a:endParaRPr lang="nl-NL" sz="1800" b="0" strike="noStrike" spc="-1" dirty="0">
              <a:solidFill>
                <a:schemeClr val="tx2"/>
              </a:solidFill>
            </a:endParaRPr>
          </a:p>
          <a:p>
            <a:pPr indent="0" defTabSz="457200">
              <a:lnSpc>
                <a:spcPct val="100000"/>
              </a:lnSpc>
              <a:spcBef>
                <a:spcPts val="1001"/>
              </a:spcBef>
              <a:buNone/>
              <a:tabLst>
                <a:tab pos="0" algn="l"/>
              </a:tabLst>
            </a:pPr>
            <a:r>
              <a:rPr lang="nl-NL" sz="1800" b="0" strike="noStrike" spc="-1" dirty="0">
                <a:solidFill>
                  <a:schemeClr val="tx2"/>
                </a:solidFill>
              </a:rPr>
              <a:t>Voeding met veel ijzer: rund- of lamsvlees, ei, peulvruchten (zoals bruine bonen en linzen), tofu, tempé, noten, pinda’s, pitten, vleesvervangers, volkorenbrood, volkorenpasta. Vitamine C verbetert de opname van ijzer.</a:t>
            </a:r>
          </a:p>
          <a:p>
            <a:pPr indent="0" defTabSz="457200">
              <a:lnSpc>
                <a:spcPct val="100000"/>
              </a:lnSpc>
              <a:spcBef>
                <a:spcPts val="1001"/>
              </a:spcBef>
              <a:buNone/>
              <a:tabLst>
                <a:tab pos="0" algn="l"/>
              </a:tabLst>
            </a:pPr>
            <a:endParaRPr lang="nl-NL" sz="1800" b="0" strike="noStrike" spc="-1" dirty="0">
              <a:solidFill>
                <a:schemeClr val="tx2"/>
              </a:solidFill>
            </a:endParaRPr>
          </a:p>
          <a:p>
            <a:pPr indent="0" defTabSz="457200">
              <a:lnSpc>
                <a:spcPct val="100000"/>
              </a:lnSpc>
              <a:spcBef>
                <a:spcPts val="1001"/>
              </a:spcBef>
              <a:buNone/>
              <a:tabLst>
                <a:tab pos="0" algn="l"/>
              </a:tabLst>
            </a:pPr>
            <a:endParaRPr lang="nl-NL" sz="1800" spc="-1" dirty="0">
              <a:solidFill>
                <a:schemeClr val="tx2"/>
              </a:solidFill>
              <a:latin typeface="Arial"/>
            </a:endParaRPr>
          </a:p>
          <a:p>
            <a:pPr indent="0" defTabSz="457200">
              <a:lnSpc>
                <a:spcPct val="100000"/>
              </a:lnSpc>
              <a:spcBef>
                <a:spcPts val="1001"/>
              </a:spcBef>
              <a:buNone/>
              <a:tabLst>
                <a:tab pos="0" algn="l"/>
              </a:tabLst>
            </a:pPr>
            <a:endParaRPr lang="nl-NL" sz="1800" b="0" strike="noStrike" spc="-1" dirty="0">
              <a:solidFill>
                <a:schemeClr val="tx2"/>
              </a:solidFill>
              <a:latin typeface="Arial"/>
            </a:endParaRPr>
          </a:p>
          <a:p>
            <a:pPr indent="0" defTabSz="457200">
              <a:lnSpc>
                <a:spcPct val="100000"/>
              </a:lnSpc>
              <a:spcBef>
                <a:spcPts val="1001"/>
              </a:spcBef>
              <a:buNone/>
              <a:tabLst>
                <a:tab pos="0" algn="l"/>
              </a:tabLst>
            </a:pPr>
            <a:endParaRPr lang="nl-NL" sz="1800" b="0" strike="noStrike" spc="-1" dirty="0">
              <a:solidFill>
                <a:schemeClr val="tx2"/>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82913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444A-DFA2-6F07-7A8A-34535E6790F4}"/>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B6081E24-AD2A-52C5-BFC0-0938D10970A0}"/>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Omega 3 vetzuur DHA</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3FE54939-3B00-E219-FC96-BD906D467957}"/>
              </a:ext>
            </a:extLst>
          </p:cNvPr>
          <p:cNvSpPr>
            <a:spLocks noGrp="1"/>
          </p:cNvSpPr>
          <p:nvPr>
            <p:ph/>
          </p:nvPr>
        </p:nvSpPr>
        <p:spPr>
          <a:xfrm>
            <a:off x="485280" y="1390320"/>
            <a:ext cx="8787600" cy="4650120"/>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r>
              <a:rPr lang="nl-NL" sz="1600" b="0" strike="noStrike" spc="-1" dirty="0">
                <a:solidFill>
                  <a:schemeClr val="tx2"/>
                </a:solidFill>
              </a:rPr>
              <a:t>Tijdens de zwangerschap is er een verhoogd behoefte aan DHA. </a:t>
            </a:r>
          </a:p>
          <a:p>
            <a:pPr indent="0" defTabSz="457200">
              <a:lnSpc>
                <a:spcPct val="100000"/>
              </a:lnSpc>
              <a:spcBef>
                <a:spcPts val="1001"/>
              </a:spcBef>
              <a:buNone/>
              <a:tabLst>
                <a:tab pos="0" algn="l"/>
              </a:tabLst>
            </a:pPr>
            <a:r>
              <a:rPr lang="nl-NL" sz="1600" b="0" strike="noStrike" spc="-1" dirty="0">
                <a:solidFill>
                  <a:schemeClr val="tx2"/>
                </a:solidFill>
              </a:rPr>
              <a:t>Het omega 3 vetzuur DHA zorgt o.a. voor het </a:t>
            </a:r>
            <a:r>
              <a:rPr lang="nl-NL" sz="1600" b="0" strike="noStrike" spc="-1" dirty="0">
                <a:solidFill>
                  <a:schemeClr val="accent1"/>
                </a:solidFill>
              </a:rPr>
              <a:t>zenuwstelsel</a:t>
            </a:r>
            <a:r>
              <a:rPr lang="nl-NL" sz="1600" b="0" strike="noStrike" spc="-1" dirty="0">
                <a:solidFill>
                  <a:schemeClr val="tx2"/>
                </a:solidFill>
              </a:rPr>
              <a:t>, de verbindingen in de </a:t>
            </a:r>
            <a:r>
              <a:rPr lang="nl-NL" sz="1600" b="0" strike="noStrike" spc="-1" dirty="0">
                <a:solidFill>
                  <a:schemeClr val="accent1"/>
                </a:solidFill>
              </a:rPr>
              <a:t>hersenen</a:t>
            </a:r>
            <a:r>
              <a:rPr lang="nl-NL" sz="1600" b="0" strike="noStrike" spc="-1" dirty="0">
                <a:solidFill>
                  <a:schemeClr val="tx2"/>
                </a:solidFill>
              </a:rPr>
              <a:t> en is belangrijk voor de ontwikkeling van de </a:t>
            </a:r>
            <a:r>
              <a:rPr lang="nl-NL" sz="1600" b="0" strike="noStrike" spc="-1" dirty="0">
                <a:solidFill>
                  <a:schemeClr val="accent1"/>
                </a:solidFill>
              </a:rPr>
              <a:t>oogjes</a:t>
            </a:r>
            <a:r>
              <a:rPr lang="nl-NL" sz="1600" b="0" strike="noStrike" spc="-1" dirty="0">
                <a:solidFill>
                  <a:schemeClr val="tx2"/>
                </a:solidFill>
              </a:rPr>
              <a:t> van het kind. </a:t>
            </a:r>
          </a:p>
          <a:p>
            <a:pPr indent="0" defTabSz="457200">
              <a:lnSpc>
                <a:spcPct val="100000"/>
              </a:lnSpc>
              <a:spcBef>
                <a:spcPts val="1001"/>
              </a:spcBef>
              <a:buNone/>
              <a:tabLst>
                <a:tab pos="0" algn="l"/>
              </a:tabLst>
            </a:pPr>
            <a:endParaRPr lang="nl-NL" sz="1600" b="0" strike="noStrike" spc="-1" dirty="0">
              <a:solidFill>
                <a:schemeClr val="tx2"/>
              </a:solidFill>
            </a:endParaRPr>
          </a:p>
          <a:p>
            <a:pPr indent="0" defTabSz="457200">
              <a:lnSpc>
                <a:spcPct val="100000"/>
              </a:lnSpc>
              <a:spcBef>
                <a:spcPts val="1001"/>
              </a:spcBef>
              <a:buNone/>
              <a:tabLst>
                <a:tab pos="0" algn="l"/>
              </a:tabLst>
            </a:pPr>
            <a:r>
              <a:rPr lang="nl-NL" sz="1600" b="0" strike="noStrike" spc="-1" dirty="0">
                <a:solidFill>
                  <a:schemeClr val="tx2"/>
                </a:solidFill>
              </a:rPr>
              <a:t>Aangezien de kleine in de buik alle voedingsstoffen als eerste krijgt, is het voor moeders maar afwachten wat er over blijft. De helft van haar eigen voorraad aan DHA gaat naar de baby en het duurt minstens 26 weken na de bevalling voordat het weer is aangevuld. </a:t>
            </a:r>
          </a:p>
          <a:p>
            <a:pPr indent="0" defTabSz="457200">
              <a:lnSpc>
                <a:spcPct val="100000"/>
              </a:lnSpc>
              <a:spcBef>
                <a:spcPts val="1001"/>
              </a:spcBef>
              <a:buNone/>
              <a:tabLst>
                <a:tab pos="0" algn="l"/>
              </a:tabLst>
            </a:pPr>
            <a:endParaRPr lang="nl-NL" sz="1600" b="0" strike="noStrike" spc="-1" dirty="0">
              <a:solidFill>
                <a:schemeClr val="tx2"/>
              </a:solidFill>
            </a:endParaRPr>
          </a:p>
          <a:p>
            <a:pPr indent="0" defTabSz="457200">
              <a:lnSpc>
                <a:spcPct val="100000"/>
              </a:lnSpc>
              <a:spcBef>
                <a:spcPts val="1001"/>
              </a:spcBef>
              <a:buNone/>
              <a:tabLst>
                <a:tab pos="0" algn="l"/>
              </a:tabLst>
            </a:pPr>
            <a:r>
              <a:rPr lang="nl-NL" sz="1600" b="0" strike="noStrike" spc="-1" dirty="0">
                <a:solidFill>
                  <a:schemeClr val="tx2"/>
                </a:solidFill>
              </a:rPr>
              <a:t>Vergeetachtigheid tijdens of na de zwangerschap ( zwangerschapsdementie) is een niet onbekend fenomeen bij veel vrouwen, dus extra inname kan hiervoor absoluut geen kwaad. Ook kan het postnatale depressies helpen voorkomen.</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pic>
        <p:nvPicPr>
          <p:cNvPr id="2" name="Afbeelding 1">
            <a:extLst>
              <a:ext uri="{FF2B5EF4-FFF2-40B4-BE49-F238E27FC236}">
                <a16:creationId xmlns:a16="http://schemas.microsoft.com/office/drawing/2014/main" id="{DE1AB88B-35D0-367E-5272-1766EC8D42E9}"/>
              </a:ext>
            </a:extLst>
          </p:cNvPr>
          <p:cNvPicPr>
            <a:picLocks noChangeAspect="1"/>
          </p:cNvPicPr>
          <p:nvPr/>
        </p:nvPicPr>
        <p:blipFill>
          <a:blip r:embed="rId2"/>
          <a:stretch>
            <a:fillRect/>
          </a:stretch>
        </p:blipFill>
        <p:spPr>
          <a:xfrm>
            <a:off x="2919120" y="4928761"/>
            <a:ext cx="914479" cy="1828959"/>
          </a:xfrm>
          <a:prstGeom prst="rect">
            <a:avLst/>
          </a:prstGeom>
        </p:spPr>
      </p:pic>
      <p:pic>
        <p:nvPicPr>
          <p:cNvPr id="3" name="Afbeelding 2">
            <a:extLst>
              <a:ext uri="{FF2B5EF4-FFF2-40B4-BE49-F238E27FC236}">
                <a16:creationId xmlns:a16="http://schemas.microsoft.com/office/drawing/2014/main" id="{297A4F5D-1FE5-D50A-B529-D77E51187702}"/>
              </a:ext>
            </a:extLst>
          </p:cNvPr>
          <p:cNvPicPr>
            <a:picLocks noChangeAspect="1"/>
          </p:cNvPicPr>
          <p:nvPr/>
        </p:nvPicPr>
        <p:blipFill>
          <a:blip r:embed="rId3"/>
          <a:stretch>
            <a:fillRect/>
          </a:stretch>
        </p:blipFill>
        <p:spPr>
          <a:xfrm>
            <a:off x="4583294" y="4730312"/>
            <a:ext cx="1426588" cy="2127688"/>
          </a:xfrm>
          <a:prstGeom prst="rect">
            <a:avLst/>
          </a:prstGeom>
        </p:spPr>
      </p:pic>
    </p:spTree>
    <p:extLst>
      <p:ext uri="{BB962C8B-B14F-4D97-AF65-F5344CB8AC3E}">
        <p14:creationId xmlns:p14="http://schemas.microsoft.com/office/powerpoint/2010/main" val="414663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FDFD3-9EA6-A1FF-7DE4-3E6CFDAE819C}"/>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EEE41823-05F5-B9B7-E739-A9BDD5E29059}"/>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err="1">
                <a:solidFill>
                  <a:schemeClr val="accent1"/>
                </a:solidFill>
                <a:latin typeface="Trebuchet MS"/>
              </a:rPr>
              <a:t>Prenatal</a:t>
            </a:r>
            <a:r>
              <a:rPr lang="nl-NL" sz="3600" spc="-1" dirty="0">
                <a:solidFill>
                  <a:schemeClr val="accent1"/>
                </a:solidFill>
                <a:latin typeface="Trebuchet MS"/>
              </a:rPr>
              <a:t> </a:t>
            </a:r>
            <a:r>
              <a:rPr lang="nl-NL" sz="3600" spc="-1" dirty="0" err="1">
                <a:solidFill>
                  <a:schemeClr val="accent1"/>
                </a:solidFill>
                <a:latin typeface="Trebuchet MS"/>
              </a:rPr>
              <a:t>multivitamine</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C607AECE-933D-6719-5E94-76E541DDA83D}"/>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lnSpcReduction="10000"/>
          </a:bodyPr>
          <a:lstStyle/>
          <a:p>
            <a:pPr indent="0" defTabSz="457200">
              <a:lnSpc>
                <a:spcPct val="100000"/>
              </a:lnSpc>
              <a:spcBef>
                <a:spcPts val="1001"/>
              </a:spcBef>
              <a:buNone/>
              <a:tabLst>
                <a:tab pos="0" algn="l"/>
              </a:tabLst>
            </a:pPr>
            <a:r>
              <a:rPr lang="nl-NL" sz="1700" b="0" strike="noStrike" spc="-1" dirty="0">
                <a:solidFill>
                  <a:schemeClr val="tx2"/>
                </a:solidFill>
              </a:rPr>
              <a:t>Op korte termijn volgt de introductie van de vernieuwde </a:t>
            </a:r>
            <a:r>
              <a:rPr lang="nl-NL" sz="1700" b="0" strike="noStrike" spc="-1" dirty="0" err="1">
                <a:solidFill>
                  <a:schemeClr val="tx2"/>
                </a:solidFill>
              </a:rPr>
              <a:t>Prenatal</a:t>
            </a:r>
            <a:r>
              <a:rPr lang="nl-NL" sz="1700" b="0" strike="noStrike" spc="-1" dirty="0">
                <a:solidFill>
                  <a:schemeClr val="tx2"/>
                </a:solidFill>
              </a:rPr>
              <a:t> capsules.        </a:t>
            </a:r>
          </a:p>
          <a:p>
            <a:pPr indent="0" defTabSz="457200">
              <a:lnSpc>
                <a:spcPct val="100000"/>
              </a:lnSpc>
              <a:spcBef>
                <a:spcPts val="1001"/>
              </a:spcBef>
              <a:buNone/>
              <a:tabLst>
                <a:tab pos="0" algn="l"/>
              </a:tabLst>
            </a:pPr>
            <a:r>
              <a:rPr lang="nl-NL" sz="1700" b="0" strike="noStrike" spc="-1" dirty="0">
                <a:solidFill>
                  <a:schemeClr val="tx2"/>
                </a:solidFill>
              </a:rPr>
              <a:t>            </a:t>
            </a:r>
          </a:p>
          <a:p>
            <a:pPr indent="0" defTabSz="457200">
              <a:lnSpc>
                <a:spcPct val="100000"/>
              </a:lnSpc>
              <a:spcBef>
                <a:spcPts val="1001"/>
              </a:spcBef>
              <a:buNone/>
              <a:tabLst>
                <a:tab pos="0" algn="l"/>
              </a:tabLst>
            </a:pPr>
            <a:r>
              <a:rPr lang="nl-NL" sz="1700" b="1" strike="noStrike" spc="-1" dirty="0">
                <a:solidFill>
                  <a:schemeClr val="tx2"/>
                </a:solidFill>
              </a:rPr>
              <a:t>Voordelen:</a:t>
            </a:r>
          </a:p>
          <a:p>
            <a:pPr marL="514350" indent="-285750" defTabSz="457200">
              <a:lnSpc>
                <a:spcPct val="100000"/>
              </a:lnSpc>
              <a:spcBef>
                <a:spcPts val="1001"/>
              </a:spcBef>
              <a:tabLst>
                <a:tab pos="0" algn="l"/>
              </a:tabLst>
            </a:pPr>
            <a:r>
              <a:rPr lang="nl-NL" sz="1700" spc="-1" dirty="0">
                <a:solidFill>
                  <a:schemeClr val="tx2"/>
                </a:solidFill>
              </a:rPr>
              <a:t>Foliumzuur betreft de actieve vorm, deze is goed opneembaar en behoeft niet meer omgezet                     te worden in het lichaam.</a:t>
            </a:r>
          </a:p>
          <a:p>
            <a:pPr marL="514350" indent="-285750" defTabSz="457200">
              <a:lnSpc>
                <a:spcPct val="100000"/>
              </a:lnSpc>
              <a:spcBef>
                <a:spcPts val="1001"/>
              </a:spcBef>
              <a:tabLst>
                <a:tab pos="0" algn="l"/>
              </a:tabLst>
            </a:pPr>
            <a:r>
              <a:rPr lang="nl-NL" sz="1700" b="0" strike="noStrike" spc="-1" dirty="0">
                <a:solidFill>
                  <a:schemeClr val="tx2"/>
                </a:solidFill>
              </a:rPr>
              <a:t>Vitamine K1 is vervangen door K2, deze is beter opneembaar. Erg belangrijk voor de                     bloedstolling, stevige botten en goed voor hart en bloedvaten.</a:t>
            </a:r>
          </a:p>
          <a:p>
            <a:pPr marL="514350" indent="-285750" defTabSz="457200">
              <a:lnSpc>
                <a:spcPct val="100000"/>
              </a:lnSpc>
              <a:spcBef>
                <a:spcPts val="1001"/>
              </a:spcBef>
              <a:tabLst>
                <a:tab pos="0" algn="l"/>
              </a:tabLst>
            </a:pPr>
            <a:r>
              <a:rPr lang="nl-NL" sz="1700" spc="-1" dirty="0">
                <a:solidFill>
                  <a:schemeClr val="tx2"/>
                </a:solidFill>
              </a:rPr>
              <a:t>De carotenoïden luteïne en </a:t>
            </a:r>
            <a:r>
              <a:rPr lang="nl-NL" sz="1700" spc="-1" dirty="0" err="1">
                <a:solidFill>
                  <a:schemeClr val="tx2"/>
                </a:solidFill>
              </a:rPr>
              <a:t>zeaxanthine</a:t>
            </a:r>
            <a:r>
              <a:rPr lang="nl-NL" sz="1700" spc="-1" dirty="0">
                <a:solidFill>
                  <a:schemeClr val="tx2"/>
                </a:solidFill>
              </a:rPr>
              <a:t> hebben een positieve invloed op het gezichtsvermogen               van het kind.</a:t>
            </a:r>
          </a:p>
          <a:p>
            <a:pPr marL="514350" indent="-285750" defTabSz="457200">
              <a:lnSpc>
                <a:spcPct val="100000"/>
              </a:lnSpc>
              <a:spcBef>
                <a:spcPts val="1001"/>
              </a:spcBef>
              <a:tabLst>
                <a:tab pos="0" algn="l"/>
              </a:tabLst>
            </a:pPr>
            <a:r>
              <a:rPr lang="nl-NL" sz="1700" b="0" strike="noStrike" spc="-1" dirty="0">
                <a:solidFill>
                  <a:schemeClr val="tx2"/>
                </a:solidFill>
              </a:rPr>
              <a:t>Citrus </a:t>
            </a:r>
            <a:r>
              <a:rPr lang="nl-NL" sz="1700" b="0" strike="noStrike" spc="-1" dirty="0" err="1">
                <a:solidFill>
                  <a:schemeClr val="tx2"/>
                </a:solidFill>
              </a:rPr>
              <a:t>bioflavonoiden</a:t>
            </a:r>
            <a:r>
              <a:rPr lang="nl-NL" sz="1700" b="0" strike="noStrike" spc="-1" dirty="0">
                <a:solidFill>
                  <a:schemeClr val="tx2"/>
                </a:solidFill>
              </a:rPr>
              <a:t>, R</a:t>
            </a:r>
            <a:r>
              <a:rPr lang="nl-NL" sz="1700" spc="-1" dirty="0">
                <a:solidFill>
                  <a:schemeClr val="tx2"/>
                </a:solidFill>
              </a:rPr>
              <a:t>-</a:t>
            </a:r>
            <a:r>
              <a:rPr lang="nl-NL" sz="1700" spc="-1" dirty="0" err="1">
                <a:solidFill>
                  <a:schemeClr val="tx2"/>
                </a:solidFill>
              </a:rPr>
              <a:t>Alfaliponzuur</a:t>
            </a:r>
            <a:r>
              <a:rPr lang="nl-NL" sz="1700" spc="-1" dirty="0">
                <a:solidFill>
                  <a:schemeClr val="tx2"/>
                </a:solidFill>
              </a:rPr>
              <a:t> en </a:t>
            </a:r>
            <a:r>
              <a:rPr lang="nl-NL" sz="1700" spc="-1" dirty="0" err="1">
                <a:solidFill>
                  <a:schemeClr val="tx2"/>
                </a:solidFill>
              </a:rPr>
              <a:t>Quercetine</a:t>
            </a:r>
            <a:r>
              <a:rPr lang="nl-NL" sz="1700" spc="-1" dirty="0">
                <a:solidFill>
                  <a:schemeClr val="tx2"/>
                </a:solidFill>
              </a:rPr>
              <a:t> zijn antioxidanten en dragen bij tot de bescherming van cellen tegen oxidatieve schade.</a:t>
            </a:r>
          </a:p>
          <a:p>
            <a:pPr marL="514350" indent="-285750" defTabSz="457200">
              <a:lnSpc>
                <a:spcPct val="100000"/>
              </a:lnSpc>
              <a:spcBef>
                <a:spcPts val="1001"/>
              </a:spcBef>
              <a:tabLst>
                <a:tab pos="0" algn="l"/>
              </a:tabLst>
            </a:pPr>
            <a:endParaRPr lang="nl-NL" sz="1700" spc="-1" dirty="0">
              <a:solidFill>
                <a:schemeClr val="tx2"/>
              </a:solidFill>
            </a:endParaRPr>
          </a:p>
          <a:p>
            <a:pPr indent="0" defTabSz="457200">
              <a:lnSpc>
                <a:spcPct val="100000"/>
              </a:lnSpc>
              <a:spcBef>
                <a:spcPts val="1001"/>
              </a:spcBef>
              <a:buNone/>
              <a:tabLst>
                <a:tab pos="0" algn="l"/>
              </a:tabLst>
            </a:pPr>
            <a:r>
              <a:rPr lang="nl-NL" sz="1700" b="1" spc="-1" dirty="0">
                <a:solidFill>
                  <a:schemeClr val="tx2"/>
                </a:solidFill>
              </a:rPr>
              <a:t>Combineren met:</a:t>
            </a:r>
          </a:p>
          <a:p>
            <a:pPr marL="514350" indent="-285750" defTabSz="457200">
              <a:lnSpc>
                <a:spcPct val="100000"/>
              </a:lnSpc>
              <a:spcBef>
                <a:spcPts val="1001"/>
              </a:spcBef>
              <a:tabLst>
                <a:tab pos="0" algn="l"/>
              </a:tabLst>
            </a:pPr>
            <a:r>
              <a:rPr lang="nl-NL" sz="1700" spc="-1" dirty="0">
                <a:solidFill>
                  <a:schemeClr val="tx2"/>
                </a:solidFill>
              </a:rPr>
              <a:t>Algen olie</a:t>
            </a:r>
          </a:p>
          <a:p>
            <a:pPr marL="514350" indent="-285750" defTabSz="457200">
              <a:lnSpc>
                <a:spcPct val="100000"/>
              </a:lnSpc>
              <a:spcBef>
                <a:spcPts val="1001"/>
              </a:spcBef>
              <a:tabLst>
                <a:tab pos="0" algn="l"/>
              </a:tabLst>
            </a:pPr>
            <a:r>
              <a:rPr lang="nl-NL" sz="1700" spc="-1" dirty="0">
                <a:solidFill>
                  <a:schemeClr val="tx2"/>
                </a:solidFill>
              </a:rPr>
              <a:t>Algen olie PLUS</a:t>
            </a:r>
          </a:p>
          <a:p>
            <a:pPr marL="514350" indent="-285750" defTabSz="457200">
              <a:lnSpc>
                <a:spcPct val="100000"/>
              </a:lnSpc>
              <a:spcBef>
                <a:spcPts val="1001"/>
              </a:spcBef>
              <a:tabLst>
                <a:tab pos="0" algn="l"/>
              </a:tabLst>
            </a:pPr>
            <a:endParaRPr lang="nl-NL" sz="1600" b="1" spc="-1" dirty="0">
              <a:solidFill>
                <a:schemeClr val="tx2"/>
              </a:solidFill>
            </a:endParaRPr>
          </a:p>
          <a:p>
            <a:pPr indent="0" defTabSz="457200">
              <a:lnSpc>
                <a:spcPct val="100000"/>
              </a:lnSpc>
              <a:spcBef>
                <a:spcPts val="1001"/>
              </a:spcBef>
              <a:buNone/>
              <a:tabLst>
                <a:tab pos="0" algn="l"/>
              </a:tabLst>
            </a:pPr>
            <a:endParaRPr lang="nl-NL" sz="1600" spc="-1" dirty="0">
              <a:solidFill>
                <a:schemeClr val="tx2"/>
              </a:solidFill>
            </a:endParaRPr>
          </a:p>
          <a:p>
            <a:pPr marL="514350" indent="-285750" defTabSz="457200">
              <a:lnSpc>
                <a:spcPct val="100000"/>
              </a:lnSpc>
              <a:spcBef>
                <a:spcPts val="1001"/>
              </a:spcBef>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pic>
        <p:nvPicPr>
          <p:cNvPr id="2" name="Afbeelding 1">
            <a:extLst>
              <a:ext uri="{FF2B5EF4-FFF2-40B4-BE49-F238E27FC236}">
                <a16:creationId xmlns:a16="http://schemas.microsoft.com/office/drawing/2014/main" id="{E5D11A12-A41E-4BB5-0F1A-99A9F2271C02}"/>
              </a:ext>
            </a:extLst>
          </p:cNvPr>
          <p:cNvPicPr>
            <a:picLocks noChangeAspect="1"/>
          </p:cNvPicPr>
          <p:nvPr/>
        </p:nvPicPr>
        <p:blipFill>
          <a:blip r:embed="rId2"/>
          <a:stretch>
            <a:fillRect/>
          </a:stretch>
        </p:blipFill>
        <p:spPr>
          <a:xfrm>
            <a:off x="7579567" y="4615210"/>
            <a:ext cx="1039877" cy="2097735"/>
          </a:xfrm>
          <a:prstGeom prst="rect">
            <a:avLst/>
          </a:prstGeom>
        </p:spPr>
      </p:pic>
    </p:spTree>
    <p:extLst>
      <p:ext uri="{BB962C8B-B14F-4D97-AF65-F5344CB8AC3E}">
        <p14:creationId xmlns:p14="http://schemas.microsoft.com/office/powerpoint/2010/main" val="273763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DFB2AA-8108-C522-5C19-E47396847DDD}"/>
              </a:ext>
            </a:extLst>
          </p:cNvPr>
          <p:cNvPicPr>
            <a:picLocks noChangeAspect="1"/>
          </p:cNvPicPr>
          <p:nvPr/>
        </p:nvPicPr>
        <p:blipFill>
          <a:blip r:embed="rId2"/>
          <a:srcRect l="3980" t="11157" r="62041" b="28979"/>
          <a:stretch/>
        </p:blipFill>
        <p:spPr>
          <a:xfrm>
            <a:off x="485192" y="204278"/>
            <a:ext cx="6746032" cy="6380122"/>
          </a:xfrm>
          <a:prstGeom prst="rect">
            <a:avLst/>
          </a:prstGeom>
        </p:spPr>
      </p:pic>
      <p:sp>
        <p:nvSpPr>
          <p:cNvPr id="9" name="Tekstvak 8">
            <a:extLst>
              <a:ext uri="{FF2B5EF4-FFF2-40B4-BE49-F238E27FC236}">
                <a16:creationId xmlns:a16="http://schemas.microsoft.com/office/drawing/2014/main" id="{4490C99A-EE71-B6B8-345B-2A8FE6B7C478}"/>
              </a:ext>
            </a:extLst>
          </p:cNvPr>
          <p:cNvSpPr txBox="1"/>
          <p:nvPr/>
        </p:nvSpPr>
        <p:spPr>
          <a:xfrm>
            <a:off x="7445829" y="5477069"/>
            <a:ext cx="4260979" cy="369332"/>
          </a:xfrm>
          <a:prstGeom prst="rect">
            <a:avLst/>
          </a:prstGeom>
          <a:noFill/>
        </p:spPr>
        <p:txBody>
          <a:bodyPr wrap="square" rtlCol="0">
            <a:spAutoFit/>
          </a:bodyPr>
          <a:lstStyle/>
          <a:p>
            <a:r>
              <a:rPr lang="nl-NL" b="1" dirty="0" err="1">
                <a:solidFill>
                  <a:schemeClr val="accent2">
                    <a:lumMod val="75000"/>
                  </a:schemeClr>
                </a:solidFill>
              </a:rPr>
              <a:t>Prenatal</a:t>
            </a:r>
            <a:r>
              <a:rPr lang="nl-NL" b="1" dirty="0">
                <a:solidFill>
                  <a:schemeClr val="accent2">
                    <a:lumMod val="75000"/>
                  </a:schemeClr>
                </a:solidFill>
              </a:rPr>
              <a:t> NIEUW per capsule</a:t>
            </a:r>
          </a:p>
        </p:txBody>
      </p:sp>
    </p:spTree>
    <p:extLst>
      <p:ext uri="{BB962C8B-B14F-4D97-AF65-F5344CB8AC3E}">
        <p14:creationId xmlns:p14="http://schemas.microsoft.com/office/powerpoint/2010/main" val="8108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92CA1E8-C028-0887-7899-86983BB83EEA}"/>
              </a:ext>
            </a:extLst>
          </p:cNvPr>
          <p:cNvPicPr>
            <a:picLocks noChangeAspect="1"/>
          </p:cNvPicPr>
          <p:nvPr/>
        </p:nvPicPr>
        <p:blipFill>
          <a:blip r:embed="rId2"/>
          <a:srcRect l="50740" t="20683" r="21556" b="8027"/>
          <a:stretch/>
        </p:blipFill>
        <p:spPr>
          <a:xfrm>
            <a:off x="242596" y="130774"/>
            <a:ext cx="4553338" cy="6590821"/>
          </a:xfrm>
          <a:prstGeom prst="rect">
            <a:avLst/>
          </a:prstGeom>
        </p:spPr>
      </p:pic>
      <p:pic>
        <p:nvPicPr>
          <p:cNvPr id="6" name="Afbeelding 5">
            <a:extLst>
              <a:ext uri="{FF2B5EF4-FFF2-40B4-BE49-F238E27FC236}">
                <a16:creationId xmlns:a16="http://schemas.microsoft.com/office/drawing/2014/main" id="{ABFECB2A-D41E-74AF-914F-13220227A1B5}"/>
              </a:ext>
            </a:extLst>
          </p:cNvPr>
          <p:cNvPicPr>
            <a:picLocks noChangeAspect="1"/>
          </p:cNvPicPr>
          <p:nvPr/>
        </p:nvPicPr>
        <p:blipFill>
          <a:blip r:embed="rId3"/>
          <a:srcRect l="51428" t="22765" r="20868" b="26803"/>
          <a:stretch/>
        </p:blipFill>
        <p:spPr>
          <a:xfrm>
            <a:off x="4795934" y="643625"/>
            <a:ext cx="4553338" cy="4662481"/>
          </a:xfrm>
          <a:prstGeom prst="rect">
            <a:avLst/>
          </a:prstGeom>
        </p:spPr>
      </p:pic>
      <p:sp>
        <p:nvSpPr>
          <p:cNvPr id="7" name="Tekstvak 6">
            <a:extLst>
              <a:ext uri="{FF2B5EF4-FFF2-40B4-BE49-F238E27FC236}">
                <a16:creationId xmlns:a16="http://schemas.microsoft.com/office/drawing/2014/main" id="{D11734FE-0FCD-F4EF-106B-9D0CA9C559CA}"/>
              </a:ext>
            </a:extLst>
          </p:cNvPr>
          <p:cNvSpPr txBox="1"/>
          <p:nvPr/>
        </p:nvSpPr>
        <p:spPr>
          <a:xfrm>
            <a:off x="4945224" y="5467739"/>
            <a:ext cx="4702629" cy="369332"/>
          </a:xfrm>
          <a:prstGeom prst="rect">
            <a:avLst/>
          </a:prstGeom>
          <a:noFill/>
        </p:spPr>
        <p:txBody>
          <a:bodyPr wrap="square" rtlCol="0">
            <a:spAutoFit/>
          </a:bodyPr>
          <a:lstStyle/>
          <a:p>
            <a:r>
              <a:rPr lang="nl-NL" b="1" dirty="0" err="1">
                <a:solidFill>
                  <a:schemeClr val="accent2">
                    <a:lumMod val="75000"/>
                  </a:schemeClr>
                </a:solidFill>
              </a:rPr>
              <a:t>Prenatal</a:t>
            </a:r>
            <a:r>
              <a:rPr lang="nl-NL" b="1" dirty="0">
                <a:solidFill>
                  <a:schemeClr val="accent2">
                    <a:lumMod val="75000"/>
                  </a:schemeClr>
                </a:solidFill>
              </a:rPr>
              <a:t> formule ‘oud’, per 2 capsules</a:t>
            </a:r>
          </a:p>
        </p:txBody>
      </p:sp>
    </p:spTree>
    <p:extLst>
      <p:ext uri="{BB962C8B-B14F-4D97-AF65-F5344CB8AC3E}">
        <p14:creationId xmlns:p14="http://schemas.microsoft.com/office/powerpoint/2010/main" val="186647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0870D-A9CE-B9F7-20D6-6C3F75595FF6}"/>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325A5D8D-93EC-C0A6-F56F-3C5718C336A5}"/>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Zwangerschapskwaaltjes, wat te doen?</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64154331-2143-D9FB-39C4-6A88035411ED}"/>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fontScale="62500" lnSpcReduction="20000"/>
          </a:bodyPr>
          <a:lstStyle/>
          <a:p>
            <a:pPr indent="0" defTabSz="457200">
              <a:lnSpc>
                <a:spcPct val="100000"/>
              </a:lnSpc>
              <a:spcBef>
                <a:spcPts val="1001"/>
              </a:spcBef>
              <a:buNone/>
              <a:tabLst>
                <a:tab pos="0" algn="l"/>
              </a:tabLst>
            </a:pPr>
            <a:r>
              <a:rPr lang="nl-NL" sz="1800" b="1" strike="noStrike" spc="-1" dirty="0">
                <a:solidFill>
                  <a:srgbClr val="000000"/>
                </a:solidFill>
              </a:rPr>
              <a:t>Misselijkheid: </a:t>
            </a:r>
            <a:r>
              <a:rPr lang="nl-NL" sz="1800" b="0" strike="noStrike" spc="-1" dirty="0">
                <a:solidFill>
                  <a:schemeClr val="tx2"/>
                </a:solidFill>
              </a:rPr>
              <a:t>eet gember, drink gemberthee of muntthee, VSM </a:t>
            </a:r>
            <a:r>
              <a:rPr lang="nl-NL" sz="1800" b="0" strike="noStrike" spc="-1" dirty="0" err="1">
                <a:solidFill>
                  <a:schemeClr val="tx2"/>
                </a:solidFill>
              </a:rPr>
              <a:t>Okugest</a:t>
            </a:r>
            <a:r>
              <a:rPr lang="nl-NL" sz="1800" spc="-1" dirty="0">
                <a:solidFill>
                  <a:schemeClr val="tx2"/>
                </a:solidFill>
              </a:rPr>
              <a:t>. Eet kleine hoeveelheden, vermijd voedsel met sterke geuren,                                             veel water/thee drinken, frisse lucht kan goed doen, probeer stress te vermijden.</a:t>
            </a:r>
            <a:endParaRPr lang="nl-NL" sz="1800" b="0" strike="noStrike" spc="-1" dirty="0">
              <a:solidFill>
                <a:schemeClr val="tx2"/>
              </a:solidFill>
            </a:endParaRP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1" strike="noStrike" spc="-1" dirty="0">
                <a:solidFill>
                  <a:srgbClr val="000000"/>
                </a:solidFill>
              </a:rPr>
              <a:t>Zware benen, krampen: </a:t>
            </a:r>
            <a:r>
              <a:rPr lang="nl-NL" sz="1800" b="0" strike="noStrike" spc="-1" dirty="0">
                <a:solidFill>
                  <a:schemeClr val="tx2"/>
                </a:solidFill>
              </a:rPr>
              <a:t>magnesium </a:t>
            </a:r>
            <a:r>
              <a:rPr lang="nl-NL" sz="1800" b="0" strike="noStrike" spc="-1" dirty="0" err="1">
                <a:solidFill>
                  <a:schemeClr val="tx2"/>
                </a:solidFill>
              </a:rPr>
              <a:t>citraat</a:t>
            </a:r>
            <a:r>
              <a:rPr lang="nl-NL" sz="1800" spc="-1" dirty="0">
                <a:solidFill>
                  <a:schemeClr val="tx2"/>
                </a:solidFill>
              </a:rPr>
              <a:t>, </a:t>
            </a:r>
            <a:r>
              <a:rPr lang="nl-NL" sz="1800" b="0" strike="noStrike" spc="-1" dirty="0">
                <a:solidFill>
                  <a:schemeClr val="tx2"/>
                </a:solidFill>
              </a:rPr>
              <a:t>magnesium olie spray. De oorzaak ligt waarschijnlijk bij de veranderende bloedcirculatie, maar                                        het kan ook komen door een tekort aan calcium en/of magnesium. Eventueel ook indicatie van ijzer tekort, maar dit moet gemonitord worden                                    door verloskundige.</a:t>
            </a: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1" strike="noStrike" spc="-1" dirty="0">
                <a:solidFill>
                  <a:srgbClr val="000000"/>
                </a:solidFill>
              </a:rPr>
              <a:t>Blaasontsteking: </a:t>
            </a:r>
            <a:r>
              <a:rPr lang="nl-NL" sz="1800" strike="noStrike" spc="-1" dirty="0">
                <a:solidFill>
                  <a:schemeClr val="tx2"/>
                </a:solidFill>
              </a:rPr>
              <a:t>Als je zwanger bent, kun je vaker een blaasontsteking hebben. Dat komt doordat je blaas slapper is. Daardoor kan er na het                               plassen plas in je blaas achterblijven. Hier kunnen bacteriën in groeien. Er zit ook meer suiker en eiwit in je plas waardoor bacteriën makkelijker                             groeien. Curatief en preventief : Cranberry, D-Mannose. Orthica </a:t>
            </a:r>
            <a:r>
              <a:rPr lang="nl-NL" sz="1800" strike="noStrike" spc="-1" dirty="0" err="1">
                <a:solidFill>
                  <a:schemeClr val="tx2"/>
                </a:solidFill>
              </a:rPr>
              <a:t>Orthiflor</a:t>
            </a:r>
            <a:r>
              <a:rPr lang="nl-NL" sz="1800" strike="noStrike" spc="-1" dirty="0">
                <a:solidFill>
                  <a:schemeClr val="tx2"/>
                </a:solidFill>
              </a:rPr>
              <a:t> </a:t>
            </a:r>
            <a:r>
              <a:rPr lang="nl-NL" sz="1800" strike="noStrike" spc="-1" dirty="0" err="1">
                <a:solidFill>
                  <a:schemeClr val="tx2"/>
                </a:solidFill>
              </a:rPr>
              <a:t>Fem</a:t>
            </a:r>
            <a:r>
              <a:rPr lang="nl-NL" sz="1800" spc="-1" dirty="0">
                <a:solidFill>
                  <a:schemeClr val="tx2"/>
                </a:solidFill>
              </a:rPr>
              <a:t>, ‘zure’ vitamine C ( ascorbinezuur), Cranberry complex. </a:t>
            </a:r>
            <a:endParaRPr lang="nl-NL" sz="1800" strike="noStrike" spc="-1" dirty="0">
              <a:solidFill>
                <a:schemeClr val="tx2"/>
              </a:solidFill>
            </a:endParaRP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1" strike="noStrike" spc="-1" dirty="0">
                <a:solidFill>
                  <a:srgbClr val="000000"/>
                </a:solidFill>
              </a:rPr>
              <a:t>Bekkeninstabiliteit: </a:t>
            </a:r>
            <a:r>
              <a:rPr lang="nl-NL" sz="1800" strike="noStrike" spc="-1" dirty="0">
                <a:solidFill>
                  <a:schemeClr val="tx2"/>
                </a:solidFill>
              </a:rPr>
              <a:t>veroorzaakt door verandering van het hormonale patroon. Dat ervoor zorgt dat het lichaam soepeler wordt ter voorbereiding                       op de bevalling. Daarbij verslappen de banden en verweekt het kraakbeen van het bekken. Beweeg rustig &amp; regelmatig, varieer in houding, yoga etc. </a:t>
            </a: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1" strike="noStrike" spc="-1" dirty="0">
                <a:solidFill>
                  <a:srgbClr val="000000"/>
                </a:solidFill>
              </a:rPr>
              <a:t>Slapeloosheid: </a:t>
            </a:r>
            <a:r>
              <a:rPr lang="nl-NL" sz="1800" strike="noStrike" spc="-1" dirty="0">
                <a:solidFill>
                  <a:schemeClr val="tx2"/>
                </a:solidFill>
              </a:rPr>
              <a:t>magnesium </a:t>
            </a:r>
            <a:r>
              <a:rPr lang="nl-NL" sz="1800" strike="noStrike" spc="-1" dirty="0" err="1">
                <a:solidFill>
                  <a:schemeClr val="tx2"/>
                </a:solidFill>
              </a:rPr>
              <a:t>citraat</a:t>
            </a:r>
            <a:r>
              <a:rPr lang="nl-NL" sz="1800" strike="noStrike" spc="-1" dirty="0">
                <a:solidFill>
                  <a:schemeClr val="tx2"/>
                </a:solidFill>
              </a:rPr>
              <a:t>, magnesium olie spray, kamille </a:t>
            </a:r>
            <a:r>
              <a:rPr lang="nl-NL" sz="1800" spc="-1" dirty="0">
                <a:solidFill>
                  <a:schemeClr val="tx2"/>
                </a:solidFill>
              </a:rPr>
              <a:t>/ </a:t>
            </a:r>
            <a:r>
              <a:rPr lang="nl-NL" sz="1800" strike="noStrike" spc="-1" dirty="0">
                <a:solidFill>
                  <a:schemeClr val="tx2"/>
                </a:solidFill>
              </a:rPr>
              <a:t>citroenmelisse thee, kersensap, aromatherapie met lavendel etc. Probeer een                          vast avondritueel, vermijd zware maaltijden en veel drinken </a:t>
            </a:r>
            <a:r>
              <a:rPr lang="nl-NL" sz="1800" strike="noStrike" spc="-1" dirty="0" err="1">
                <a:solidFill>
                  <a:schemeClr val="tx2"/>
                </a:solidFill>
              </a:rPr>
              <a:t>s’avonds</a:t>
            </a:r>
            <a:r>
              <a:rPr lang="nl-NL" sz="1800" strike="noStrike" spc="-1" dirty="0">
                <a:solidFill>
                  <a:schemeClr val="tx2"/>
                </a:solidFill>
              </a:rPr>
              <a:t>, comfortabele slaaphouding (speciaal kussen), koele slaapkamer.</a:t>
            </a: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1" strike="noStrike" spc="-1" dirty="0">
                <a:solidFill>
                  <a:srgbClr val="000000"/>
                </a:solidFill>
              </a:rPr>
              <a:t>Obstipatie: </a:t>
            </a:r>
            <a:r>
              <a:rPr lang="nl-NL" sz="1800" strike="noStrike" spc="-1" dirty="0">
                <a:solidFill>
                  <a:schemeClr val="tx2"/>
                </a:solidFill>
              </a:rPr>
              <a:t>voldoende drinken, extra vezels (bv. lijnzaad, </a:t>
            </a:r>
            <a:r>
              <a:rPr lang="nl-NL" sz="1800" strike="noStrike" spc="-1" dirty="0" err="1">
                <a:solidFill>
                  <a:schemeClr val="tx2"/>
                </a:solidFill>
              </a:rPr>
              <a:t>psyllium</a:t>
            </a:r>
            <a:r>
              <a:rPr lang="nl-NL" sz="1800" strike="noStrike" spc="-1" dirty="0">
                <a:solidFill>
                  <a:schemeClr val="tx2"/>
                </a:solidFill>
              </a:rPr>
              <a:t>, volkoren producten, groente/rauwkost), gedroogde pruimen, scheutje olie in                   yoghurt/kwark ( ontlasting wordt zachter en ‘glijdt’ beter) voldoende beweging etc.</a:t>
            </a: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1" strike="noStrike" spc="-1" dirty="0" err="1">
                <a:solidFill>
                  <a:srgbClr val="000000"/>
                </a:solidFill>
              </a:rPr>
              <a:t>Zwangerschaps-diabetes</a:t>
            </a:r>
            <a:r>
              <a:rPr lang="nl-NL" sz="1800" b="1" strike="noStrike" spc="-1" dirty="0">
                <a:solidFill>
                  <a:srgbClr val="000000"/>
                </a:solidFill>
              </a:rPr>
              <a:t>: </a:t>
            </a:r>
            <a:r>
              <a:rPr lang="nl-NL" sz="1800" strike="noStrike" spc="-1" dirty="0">
                <a:solidFill>
                  <a:schemeClr val="tx2"/>
                </a:solidFill>
              </a:rPr>
              <a:t>tijdelijke vorm van diabetes. Door hormonen reageert het lichaam niet goed op insuline en blijft </a:t>
            </a:r>
            <a:r>
              <a:rPr lang="nl-NL" sz="1800" spc="-1" dirty="0">
                <a:solidFill>
                  <a:schemeClr val="tx2"/>
                </a:solidFill>
              </a:rPr>
              <a:t>het </a:t>
            </a:r>
            <a:r>
              <a:rPr lang="nl-NL" sz="1800" strike="noStrike" spc="-1" dirty="0">
                <a:solidFill>
                  <a:schemeClr val="tx2"/>
                </a:solidFill>
              </a:rPr>
              <a:t>bloedsuiker te hoog.                        Vermijdt: frisdrank en vruchtensappen, wit brood </a:t>
            </a:r>
            <a:r>
              <a:rPr lang="nl-NL" sz="1800" spc="-1" dirty="0">
                <a:solidFill>
                  <a:schemeClr val="tx2"/>
                </a:solidFill>
              </a:rPr>
              <a:t>/ </a:t>
            </a:r>
            <a:r>
              <a:rPr lang="nl-NL" sz="1800" strike="noStrike" spc="-1" dirty="0">
                <a:solidFill>
                  <a:schemeClr val="tx2"/>
                </a:solidFill>
              </a:rPr>
              <a:t>producten van wit meel , koekjes, gebak, snoep, ontbijtgranen met maar weinig vezels                                                 (zoals cornflakes) witte rijst, witte pasta, pizza of friet etc. Ontstaat meestal tussen de 24</a:t>
            </a:r>
            <a:r>
              <a:rPr lang="nl-NL" sz="1800" strike="noStrike" spc="-1" baseline="30000" dirty="0">
                <a:solidFill>
                  <a:schemeClr val="tx2"/>
                </a:solidFill>
              </a:rPr>
              <a:t>e</a:t>
            </a:r>
            <a:r>
              <a:rPr lang="nl-NL" sz="1800" strike="noStrike" spc="-1" dirty="0">
                <a:solidFill>
                  <a:schemeClr val="tx2"/>
                </a:solidFill>
              </a:rPr>
              <a:t> en 28</a:t>
            </a:r>
            <a:r>
              <a:rPr lang="nl-NL" sz="1800" strike="noStrike" spc="-1" baseline="30000" dirty="0">
                <a:solidFill>
                  <a:schemeClr val="tx2"/>
                </a:solidFill>
              </a:rPr>
              <a:t>e</a:t>
            </a:r>
            <a:r>
              <a:rPr lang="nl-NL" sz="1800" strike="noStrike" spc="-1" dirty="0">
                <a:solidFill>
                  <a:schemeClr val="tx2"/>
                </a:solidFill>
              </a:rPr>
              <a:t> week van de zwangerschap.</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247078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71D6-4FF8-209B-4B5C-1480702F49E0}"/>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1E358D1F-9506-405E-9555-D9C1BDBA5526}"/>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Geschikt bij zwangerschap:</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B78A2547-5E3B-D49F-C424-CF0BDAAF1C37}"/>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a:bodyPr>
          <a:lstStyle/>
          <a:p>
            <a:pPr marL="514350" indent="-285750" defTabSz="457200">
              <a:lnSpc>
                <a:spcPct val="100000"/>
              </a:lnSpc>
              <a:spcBef>
                <a:spcPts val="1001"/>
              </a:spcBef>
              <a:tabLst>
                <a:tab pos="0" algn="l"/>
              </a:tabLst>
            </a:pPr>
            <a:r>
              <a:rPr lang="nl-NL" sz="1600" spc="-1" dirty="0">
                <a:solidFill>
                  <a:schemeClr val="accent1"/>
                </a:solidFill>
              </a:rPr>
              <a:t>Magnesium</a:t>
            </a:r>
          </a:p>
          <a:p>
            <a:pPr indent="0" defTabSz="457200">
              <a:lnSpc>
                <a:spcPct val="100000"/>
              </a:lnSpc>
              <a:spcBef>
                <a:spcPts val="1001"/>
              </a:spcBef>
              <a:buNone/>
              <a:tabLst>
                <a:tab pos="0" algn="l"/>
              </a:tabLst>
            </a:pPr>
            <a:r>
              <a:rPr lang="nl-NL" sz="1600" spc="-1" dirty="0">
                <a:solidFill>
                  <a:schemeClr val="tx2"/>
                </a:solidFill>
              </a:rPr>
              <a:t>Voor een goede werking van het zenuwstelsel, de aanmaak van eiwitten, vetzuren, en hormonen,                een goede spierwerking en de opname van calcium in de botten. </a:t>
            </a:r>
          </a:p>
          <a:p>
            <a:pPr indent="0" defTabSz="457200">
              <a:lnSpc>
                <a:spcPct val="100000"/>
              </a:lnSpc>
              <a:spcBef>
                <a:spcPts val="1001"/>
              </a:spcBef>
              <a:buNone/>
              <a:tabLst>
                <a:tab pos="0" algn="l"/>
              </a:tabLst>
            </a:pPr>
            <a:endParaRPr lang="nl-NL" sz="1600" spc="-1" dirty="0">
              <a:solidFill>
                <a:schemeClr val="tx2"/>
              </a:solidFill>
            </a:endParaRPr>
          </a:p>
          <a:p>
            <a:pPr marL="514350" indent="-285750" defTabSz="457200">
              <a:lnSpc>
                <a:spcPct val="100000"/>
              </a:lnSpc>
              <a:spcBef>
                <a:spcPts val="1001"/>
              </a:spcBef>
              <a:tabLst>
                <a:tab pos="0" algn="l"/>
              </a:tabLst>
            </a:pPr>
            <a:r>
              <a:rPr lang="nl-NL" sz="1600" b="0" strike="noStrike" spc="-1" dirty="0">
                <a:solidFill>
                  <a:schemeClr val="accent1"/>
                </a:solidFill>
              </a:rPr>
              <a:t>Calcium</a:t>
            </a:r>
          </a:p>
          <a:p>
            <a:pPr indent="0" defTabSz="457200">
              <a:lnSpc>
                <a:spcPct val="100000"/>
              </a:lnSpc>
              <a:spcBef>
                <a:spcPts val="1001"/>
              </a:spcBef>
              <a:buNone/>
              <a:tabLst>
                <a:tab pos="0" algn="l"/>
              </a:tabLst>
            </a:pPr>
            <a:r>
              <a:rPr lang="nl-NL" sz="1600" b="0" strike="noStrike" spc="-1" dirty="0">
                <a:solidFill>
                  <a:schemeClr val="tx2"/>
                </a:solidFill>
              </a:rPr>
              <a:t>Je baby heeft calcium nodig om sterke botten te ontwikkelen en tanden aan te maken, en om een         gezond zenuwstelsel te ontwikkelen. Dagelijks zou je zo’n 4-5 porties melkproducten nodig hebben en                  1,5 plak kaas om voldoende calcium binnen te krijgen.</a:t>
            </a:r>
            <a:r>
              <a:rPr lang="nl-NL" sz="1600" spc="-1" dirty="0">
                <a:solidFill>
                  <a:schemeClr val="tx2"/>
                </a:solidFill>
              </a:rPr>
              <a:t> </a:t>
            </a:r>
            <a:r>
              <a:rPr lang="nl-NL" sz="1600" b="0" strike="noStrike" spc="-1" dirty="0">
                <a:solidFill>
                  <a:schemeClr val="tx2"/>
                </a:solidFill>
              </a:rPr>
              <a:t>Noten, zaden en pitten zijn een mooie bron               van calcium, evenals groene (blad)groenten en vijgen.</a:t>
            </a:r>
          </a:p>
          <a:p>
            <a:pPr indent="0" defTabSz="457200">
              <a:lnSpc>
                <a:spcPct val="100000"/>
              </a:lnSpc>
              <a:spcBef>
                <a:spcPts val="1001"/>
              </a:spcBef>
              <a:buNone/>
              <a:tabLst>
                <a:tab pos="0" algn="l"/>
              </a:tabLst>
            </a:pPr>
            <a:endParaRPr lang="nl-NL" sz="1600" spc="-1" dirty="0">
              <a:solidFill>
                <a:schemeClr val="tx2"/>
              </a:solidFill>
            </a:endParaRPr>
          </a:p>
          <a:p>
            <a:pPr marL="514350" indent="-285750" defTabSz="457200">
              <a:lnSpc>
                <a:spcPct val="100000"/>
              </a:lnSpc>
              <a:spcBef>
                <a:spcPts val="1001"/>
              </a:spcBef>
              <a:tabLst>
                <a:tab pos="0" algn="l"/>
              </a:tabLst>
            </a:pPr>
            <a:r>
              <a:rPr lang="nl-NL" sz="1600" b="0" strike="noStrike" spc="-1" dirty="0" err="1">
                <a:solidFill>
                  <a:schemeClr val="accent1"/>
                </a:solidFill>
              </a:rPr>
              <a:t>Probiotica</a:t>
            </a:r>
            <a:r>
              <a:rPr lang="nl-NL" sz="1600" b="0" strike="noStrike" spc="-1" dirty="0">
                <a:solidFill>
                  <a:schemeClr val="accent1"/>
                </a:solidFill>
              </a:rPr>
              <a:t> </a:t>
            </a:r>
          </a:p>
          <a:p>
            <a:pPr indent="0" defTabSz="457200">
              <a:lnSpc>
                <a:spcPct val="100000"/>
              </a:lnSpc>
              <a:spcBef>
                <a:spcPts val="1001"/>
              </a:spcBef>
              <a:buNone/>
              <a:tabLst>
                <a:tab pos="0" algn="l"/>
              </a:tabLst>
            </a:pPr>
            <a:r>
              <a:rPr lang="nl-NL" sz="1600" b="0" strike="noStrike" spc="-1" dirty="0">
                <a:solidFill>
                  <a:schemeClr val="tx2"/>
                </a:solidFill>
              </a:rPr>
              <a:t>Een gezonde darmflora is belangrijk tijdens de zwangerschap, en </a:t>
            </a:r>
            <a:r>
              <a:rPr lang="nl-NL" sz="1600" b="0" strike="noStrike" spc="-1" dirty="0" err="1">
                <a:solidFill>
                  <a:schemeClr val="tx2"/>
                </a:solidFill>
              </a:rPr>
              <a:t>probiotica</a:t>
            </a:r>
            <a:r>
              <a:rPr lang="nl-NL" sz="1600" b="0" strike="noStrike" spc="-1" dirty="0">
                <a:solidFill>
                  <a:schemeClr val="tx2"/>
                </a:solidFill>
              </a:rPr>
              <a:t> kan daarbij helpen.                    Als jouw darmflora gezond is, geef jij dit door aan je baby en verminder je de kans dat jouw baby darmklachten ontwikkelt. Daarnaast wordt de kans op atopisch eczeem bij je kindje aanzienlijk verkleind: namelijk met 50%. Dit hebben verschillende studies uitgewezen.</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201751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6B370-7C92-E3CF-E050-3B4656C627BD}"/>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3EBF16E5-84A6-BE5B-0C2E-566A83EC62C3}"/>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Vermijden bij zwangerschap:</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933B4CF0-984B-F976-9FF1-8C0AD5E5416D}"/>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fontScale="62500" lnSpcReduction="20000"/>
          </a:bodyPr>
          <a:lstStyle/>
          <a:p>
            <a:pPr marL="514350" indent="-285750" defTabSz="457200">
              <a:lnSpc>
                <a:spcPct val="100000"/>
              </a:lnSpc>
              <a:spcBef>
                <a:spcPts val="1001"/>
              </a:spcBef>
              <a:tabLst>
                <a:tab pos="0" algn="l"/>
              </a:tabLst>
            </a:pPr>
            <a:endParaRPr lang="nl-NL" sz="1600" b="1" spc="-1" dirty="0">
              <a:solidFill>
                <a:schemeClr val="tx2"/>
              </a:solidFill>
            </a:endParaRPr>
          </a:p>
          <a:p>
            <a:pPr indent="0" defTabSz="457200">
              <a:lnSpc>
                <a:spcPct val="100000"/>
              </a:lnSpc>
              <a:spcBef>
                <a:spcPts val="1001"/>
              </a:spcBef>
              <a:buNone/>
              <a:tabLst>
                <a:tab pos="0" algn="l"/>
              </a:tabLst>
            </a:pPr>
            <a:r>
              <a:rPr lang="nl-NL" sz="1800" b="1" spc="-1" dirty="0">
                <a:solidFill>
                  <a:schemeClr val="tx2"/>
                </a:solidFill>
              </a:rPr>
              <a:t>Wel eten			Met mate eten		Niet eten</a:t>
            </a:r>
          </a:p>
          <a:p>
            <a:pPr indent="0" defTabSz="457200">
              <a:lnSpc>
                <a:spcPct val="100000"/>
              </a:lnSpc>
              <a:spcBef>
                <a:spcPts val="1001"/>
              </a:spcBef>
              <a:buNone/>
              <a:tabLst>
                <a:tab pos="0" algn="l"/>
              </a:tabLst>
            </a:pPr>
            <a:r>
              <a:rPr lang="nl-NL" sz="1600" spc="-1" dirty="0">
                <a:solidFill>
                  <a:schemeClr val="tx2"/>
                </a:solidFill>
              </a:rPr>
              <a:t>Bieslook			Anijs				Aloë </a:t>
            </a:r>
            <a:r>
              <a:rPr lang="nl-NL" sz="1600" spc="-1" dirty="0" err="1">
                <a:solidFill>
                  <a:schemeClr val="tx2"/>
                </a:solidFill>
              </a:rPr>
              <a:t>vera</a:t>
            </a:r>
            <a:endParaRPr lang="nl-NL" sz="1600" spc="-1" dirty="0">
              <a:solidFill>
                <a:schemeClr val="tx2"/>
              </a:solidFill>
            </a:endParaRPr>
          </a:p>
          <a:p>
            <a:pPr indent="0" defTabSz="457200">
              <a:lnSpc>
                <a:spcPct val="100000"/>
              </a:lnSpc>
              <a:spcBef>
                <a:spcPts val="1001"/>
              </a:spcBef>
              <a:buNone/>
              <a:tabLst>
                <a:tab pos="0" algn="l"/>
              </a:tabLst>
            </a:pPr>
            <a:r>
              <a:rPr lang="nl-NL" sz="1600" spc="-1" dirty="0">
                <a:solidFill>
                  <a:schemeClr val="tx2"/>
                </a:solidFill>
              </a:rPr>
              <a:t>Chilipeper			Basilicum			Boerenwormkruid</a:t>
            </a:r>
          </a:p>
          <a:p>
            <a:pPr indent="0" defTabSz="457200">
              <a:lnSpc>
                <a:spcPct val="100000"/>
              </a:lnSpc>
              <a:spcBef>
                <a:spcPts val="1001"/>
              </a:spcBef>
              <a:buNone/>
              <a:tabLst>
                <a:tab pos="0" algn="l"/>
              </a:tabLst>
            </a:pPr>
            <a:r>
              <a:rPr lang="nl-NL" sz="1600" spc="-1" dirty="0">
                <a:solidFill>
                  <a:schemeClr val="tx2"/>
                </a:solidFill>
              </a:rPr>
              <a:t>Dille			Bergamot			Engelwortel (dong </a:t>
            </a:r>
            <a:r>
              <a:rPr lang="nl-NL" sz="1600" spc="-1" dirty="0" err="1">
                <a:solidFill>
                  <a:schemeClr val="tx2"/>
                </a:solidFill>
              </a:rPr>
              <a:t>quai</a:t>
            </a:r>
            <a:r>
              <a:rPr lang="nl-NL" sz="1600" spc="-1" dirty="0">
                <a:solidFill>
                  <a:schemeClr val="tx2"/>
                </a:solidFill>
              </a:rPr>
              <a:t>)</a:t>
            </a:r>
          </a:p>
          <a:p>
            <a:pPr indent="0" defTabSz="457200">
              <a:lnSpc>
                <a:spcPct val="100000"/>
              </a:lnSpc>
              <a:spcBef>
                <a:spcPts val="1001"/>
              </a:spcBef>
              <a:buNone/>
              <a:tabLst>
                <a:tab pos="0" algn="l"/>
              </a:tabLst>
            </a:pPr>
            <a:r>
              <a:rPr lang="nl-NL" sz="1600" spc="-1" dirty="0">
                <a:solidFill>
                  <a:schemeClr val="tx2"/>
                </a:solidFill>
              </a:rPr>
              <a:t>Gember			Dragon				Hoefblad</a:t>
            </a:r>
          </a:p>
          <a:p>
            <a:pPr indent="0" defTabSz="457200">
              <a:lnSpc>
                <a:spcPct val="100000"/>
              </a:lnSpc>
              <a:spcBef>
                <a:spcPts val="1001"/>
              </a:spcBef>
              <a:buNone/>
              <a:tabLst>
                <a:tab pos="0" algn="l"/>
              </a:tabLst>
            </a:pPr>
            <a:r>
              <a:rPr lang="nl-NL" sz="1600" spc="-1" dirty="0" err="1">
                <a:solidFill>
                  <a:schemeClr val="tx2"/>
                </a:solidFill>
              </a:rPr>
              <a:t>Harissa</a:t>
            </a:r>
            <a:r>
              <a:rPr lang="nl-NL" sz="1600" spc="-1" dirty="0">
                <a:solidFill>
                  <a:schemeClr val="tx2"/>
                </a:solidFill>
              </a:rPr>
              <a:t>			Fenegriek			Komkommerkruid</a:t>
            </a:r>
          </a:p>
          <a:p>
            <a:pPr indent="0" defTabSz="457200">
              <a:lnSpc>
                <a:spcPct val="100000"/>
              </a:lnSpc>
              <a:spcBef>
                <a:spcPts val="1001"/>
              </a:spcBef>
              <a:buNone/>
              <a:tabLst>
                <a:tab pos="0" algn="l"/>
              </a:tabLst>
            </a:pPr>
            <a:r>
              <a:rPr lang="nl-NL" sz="1600" spc="-1" dirty="0">
                <a:solidFill>
                  <a:schemeClr val="tx2"/>
                </a:solidFill>
              </a:rPr>
              <a:t>Honing			Foelie				Kruidenpreparaten (</a:t>
            </a:r>
            <a:r>
              <a:rPr lang="nl-NL" sz="1600" spc="-1" dirty="0" err="1">
                <a:solidFill>
                  <a:schemeClr val="tx2"/>
                </a:solidFill>
              </a:rPr>
              <a:t>oa</a:t>
            </a:r>
            <a:r>
              <a:rPr lang="nl-NL" sz="1600" spc="-1" dirty="0">
                <a:solidFill>
                  <a:schemeClr val="tx2"/>
                </a:solidFill>
              </a:rPr>
              <a:t>. valeriaan, sint janskruid, </a:t>
            </a:r>
            <a:r>
              <a:rPr lang="nl-NL" sz="1600" spc="-1" dirty="0" err="1">
                <a:solidFill>
                  <a:schemeClr val="tx2"/>
                </a:solidFill>
              </a:rPr>
              <a:t>ashwagandha</a:t>
            </a:r>
            <a:r>
              <a:rPr lang="nl-NL" sz="1600" spc="-1" dirty="0">
                <a:solidFill>
                  <a:schemeClr val="tx2"/>
                </a:solidFill>
              </a:rPr>
              <a:t> etc.)</a:t>
            </a:r>
          </a:p>
          <a:p>
            <a:pPr indent="0" defTabSz="457200">
              <a:lnSpc>
                <a:spcPct val="100000"/>
              </a:lnSpc>
              <a:spcBef>
                <a:spcPts val="1001"/>
              </a:spcBef>
              <a:buNone/>
              <a:tabLst>
                <a:tab pos="0" algn="l"/>
              </a:tabLst>
            </a:pPr>
            <a:r>
              <a:rPr lang="nl-NL" sz="1600" spc="-1" dirty="0">
                <a:solidFill>
                  <a:schemeClr val="tx2"/>
                </a:solidFill>
              </a:rPr>
              <a:t>Kamille			Kaneel				Salie</a:t>
            </a:r>
          </a:p>
          <a:p>
            <a:pPr indent="0" defTabSz="457200">
              <a:lnSpc>
                <a:spcPct val="100000"/>
              </a:lnSpc>
              <a:spcBef>
                <a:spcPts val="1001"/>
              </a:spcBef>
              <a:buNone/>
              <a:tabLst>
                <a:tab pos="0" algn="l"/>
              </a:tabLst>
            </a:pPr>
            <a:r>
              <a:rPr lang="nl-NL" sz="1600" spc="-1" dirty="0">
                <a:solidFill>
                  <a:schemeClr val="tx2"/>
                </a:solidFill>
              </a:rPr>
              <a:t>Kerrie			Nootmuskaat 			Smeerwortel</a:t>
            </a:r>
          </a:p>
          <a:p>
            <a:pPr indent="0" defTabSz="457200">
              <a:lnSpc>
                <a:spcPct val="100000"/>
              </a:lnSpc>
              <a:spcBef>
                <a:spcPts val="1001"/>
              </a:spcBef>
              <a:buNone/>
              <a:tabLst>
                <a:tab pos="0" algn="l"/>
              </a:tabLst>
            </a:pPr>
            <a:r>
              <a:rPr lang="nl-NL" sz="1600" spc="-1" dirty="0">
                <a:solidFill>
                  <a:schemeClr val="tx2"/>
                </a:solidFill>
              </a:rPr>
              <a:t>Kervel			Peper / Piment	</a:t>
            </a:r>
          </a:p>
          <a:p>
            <a:pPr indent="0" defTabSz="457200">
              <a:lnSpc>
                <a:spcPct val="100000"/>
              </a:lnSpc>
              <a:spcBef>
                <a:spcPts val="1001"/>
              </a:spcBef>
              <a:buNone/>
              <a:tabLst>
                <a:tab pos="0" algn="l"/>
              </a:tabLst>
            </a:pPr>
            <a:r>
              <a:rPr lang="nl-NL" sz="1600" spc="-1" dirty="0">
                <a:solidFill>
                  <a:schemeClr val="tx2"/>
                </a:solidFill>
              </a:rPr>
              <a:t>Komijn			Koriander		</a:t>
            </a:r>
          </a:p>
          <a:p>
            <a:pPr indent="0" defTabSz="457200">
              <a:lnSpc>
                <a:spcPct val="100000"/>
              </a:lnSpc>
              <a:spcBef>
                <a:spcPts val="1001"/>
              </a:spcBef>
              <a:buNone/>
              <a:tabLst>
                <a:tab pos="0" algn="l"/>
              </a:tabLst>
            </a:pPr>
            <a:r>
              <a:rPr lang="nl-NL" sz="1600" spc="-1" dirty="0">
                <a:solidFill>
                  <a:schemeClr val="tx2"/>
                </a:solidFill>
              </a:rPr>
              <a:t>Oregano			Sassafras	</a:t>
            </a:r>
          </a:p>
          <a:p>
            <a:pPr indent="0" defTabSz="457200">
              <a:lnSpc>
                <a:spcPct val="100000"/>
              </a:lnSpc>
              <a:spcBef>
                <a:spcPts val="1001"/>
              </a:spcBef>
              <a:buNone/>
              <a:tabLst>
                <a:tab pos="0" algn="l"/>
              </a:tabLst>
            </a:pPr>
            <a:r>
              <a:rPr lang="nl-NL" sz="1600" spc="-1" dirty="0">
                <a:solidFill>
                  <a:schemeClr val="tx2"/>
                </a:solidFill>
              </a:rPr>
              <a:t>Paprikapoeder		Venkelzaad	</a:t>
            </a:r>
          </a:p>
          <a:p>
            <a:pPr indent="0" defTabSz="457200">
              <a:lnSpc>
                <a:spcPct val="100000"/>
              </a:lnSpc>
              <a:spcBef>
                <a:spcPts val="1001"/>
              </a:spcBef>
              <a:buNone/>
              <a:tabLst>
                <a:tab pos="0" algn="l"/>
              </a:tabLst>
            </a:pPr>
            <a:r>
              <a:rPr lang="nl-NL" sz="1600" spc="-1" dirty="0">
                <a:solidFill>
                  <a:schemeClr val="tx2"/>
                </a:solidFill>
              </a:rPr>
              <a:t>Peterselie			Zoethout (en drop)	</a:t>
            </a:r>
          </a:p>
          <a:p>
            <a:pPr indent="0" defTabSz="457200">
              <a:lnSpc>
                <a:spcPct val="100000"/>
              </a:lnSpc>
              <a:spcBef>
                <a:spcPts val="1001"/>
              </a:spcBef>
              <a:buNone/>
              <a:tabLst>
                <a:tab pos="0" algn="l"/>
              </a:tabLst>
            </a:pPr>
            <a:r>
              <a:rPr lang="nl-NL" sz="1600" spc="-1" dirty="0">
                <a:solidFill>
                  <a:schemeClr val="tx2"/>
                </a:solidFill>
              </a:rPr>
              <a:t>Rozemarijn		</a:t>
            </a:r>
          </a:p>
          <a:p>
            <a:pPr indent="0" defTabSz="457200">
              <a:lnSpc>
                <a:spcPct val="100000"/>
              </a:lnSpc>
              <a:spcBef>
                <a:spcPts val="1001"/>
              </a:spcBef>
              <a:buNone/>
              <a:tabLst>
                <a:tab pos="0" algn="l"/>
              </a:tabLst>
            </a:pPr>
            <a:r>
              <a:rPr lang="nl-NL" sz="1600" spc="-1" dirty="0">
                <a:solidFill>
                  <a:schemeClr val="tx2"/>
                </a:solidFill>
              </a:rPr>
              <a:t>Tijm</a:t>
            </a:r>
          </a:p>
          <a:p>
            <a:pPr marL="514350" indent="-285750" defTabSz="457200">
              <a:lnSpc>
                <a:spcPct val="100000"/>
              </a:lnSpc>
              <a:spcBef>
                <a:spcPts val="1001"/>
              </a:spcBef>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0" strike="noStrike" spc="-1" dirty="0">
                <a:solidFill>
                  <a:srgbClr val="000000"/>
                </a:solidFill>
                <a:latin typeface="Arial"/>
                <a:hlinkClick r:id="rId2"/>
              </a:rPr>
              <a:t>https://www.nutriciavoorjou.nl/zwangerschap/voeding/niet-eten.html#:~:text=Kruiden%20tijdens%20zwangerschap&amp;text=Niet%20veilig%3A%20Met%20mate%20gebruiken,%2C%20bieslook%2C%20oregano%20en%20tijm</a:t>
            </a:r>
            <a:r>
              <a:rPr lang="nl-NL" sz="1800" b="0" strike="noStrike" spc="-1" dirty="0">
                <a:solidFill>
                  <a:srgbClr val="000000"/>
                </a:solidFill>
                <a:latin typeface="Arial"/>
              </a:rPr>
              <a:t>.</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196019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B28C-B01D-C99B-068D-D1005C397E5E}"/>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87AA1427-412E-A7F4-CD64-38E6C9A0AD2E}"/>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Frambozenblad</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2A3D7386-B5EE-3279-E9BB-C3785D578723}"/>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fontScale="85000" lnSpcReduction="20000"/>
          </a:bodyPr>
          <a:lstStyle/>
          <a:p>
            <a:pPr marL="514350" indent="-285750" defTabSz="457200">
              <a:lnSpc>
                <a:spcPct val="100000"/>
              </a:lnSpc>
              <a:spcBef>
                <a:spcPts val="1001"/>
              </a:spcBef>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800" b="0" strike="noStrike" spc="-1" dirty="0">
                <a:solidFill>
                  <a:srgbClr val="000000"/>
                </a:solidFill>
                <a:latin typeface="Arial"/>
              </a:rPr>
              <a:t>Frambozenbladthee staat erom bekend dat het de baarmoeder zou kunnen helpen bij de bevalling.                                  Kleine onderzoeken laten zien dat frambozenblad invloed heeft op de spieren van de baarmoeder.                                               De baarmoeder zou beter kunnen samentrekken tijdens de bevalling. Dit betekent dat de weeën krachtiger                         kunnen zijn en daardoor sneller voor ontsluiting zorgen. De tweede fase (de actieve ontsluitingsfase)                               van de bevalling zou dan sneller verlopen.</a:t>
            </a:r>
          </a:p>
          <a:p>
            <a:pPr indent="0" defTabSz="457200">
              <a:lnSpc>
                <a:spcPct val="100000"/>
              </a:lnSpc>
              <a:spcBef>
                <a:spcPts val="1001"/>
              </a:spcBef>
              <a:buNone/>
              <a:tabLst>
                <a:tab pos="0" algn="l"/>
              </a:tabLst>
            </a:pPr>
            <a:r>
              <a:rPr lang="nl-NL" sz="1800" b="0" strike="noStrike" spc="-1" dirty="0">
                <a:solidFill>
                  <a:srgbClr val="000000"/>
                </a:solidFill>
                <a:latin typeface="Arial"/>
              </a:rPr>
              <a:t>Toch is er maar weinig uitgebreid onderzoek gedaan naar deze effecten. Of het echt klopt, is moeilijk te zeggen.</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r>
              <a:rPr lang="nl-NL" sz="1800" b="0" strike="noStrike" spc="-1" dirty="0">
                <a:solidFill>
                  <a:srgbClr val="000000"/>
                </a:solidFill>
                <a:latin typeface="Arial"/>
              </a:rPr>
              <a:t>Artsen raden af om </a:t>
            </a:r>
            <a:r>
              <a:rPr lang="nl-NL" sz="1800" b="0" strike="noStrike" spc="-1" dirty="0">
                <a:solidFill>
                  <a:schemeClr val="accent2"/>
                </a:solidFill>
                <a:latin typeface="Arial"/>
              </a:rPr>
              <a:t>voor de 37e week </a:t>
            </a:r>
            <a:r>
              <a:rPr lang="nl-NL" sz="1800" b="0" strike="noStrike" spc="-1" dirty="0">
                <a:solidFill>
                  <a:srgbClr val="000000"/>
                </a:solidFill>
                <a:latin typeface="Arial"/>
              </a:rPr>
              <a:t>frambozenbladthee te drinken. Door de invloed op de baarmoederspieren              bestaat er mogelijk een kleine kans op een vroeggeboorte wanneer je frambozenbladthee drinkt.                                      Dat wil je het liefst voorkomen.</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r>
              <a:rPr lang="nl-NL" sz="1800" b="0" strike="noStrike" spc="-1" dirty="0">
                <a:solidFill>
                  <a:srgbClr val="000000"/>
                </a:solidFill>
                <a:latin typeface="Arial"/>
              </a:rPr>
              <a:t>Ben jij bijna uitgerekend en wil je frambozenbladthee drinken in de laatste weken van je zwangerschap?                               Houd het dan bij </a:t>
            </a:r>
            <a:r>
              <a:rPr lang="nl-NL" sz="1800" b="0" strike="noStrike" spc="-1" dirty="0">
                <a:solidFill>
                  <a:schemeClr val="accent2"/>
                </a:solidFill>
                <a:latin typeface="Arial"/>
              </a:rPr>
              <a:t>1 tot 3 koppen per dag. </a:t>
            </a:r>
            <a:r>
              <a:rPr lang="nl-NL" sz="1800" b="0" strike="noStrike" spc="-1" dirty="0">
                <a:solidFill>
                  <a:srgbClr val="000000"/>
                </a:solidFill>
                <a:latin typeface="Arial"/>
              </a:rPr>
              <a:t>In deze thee zit namelijk het stofje polyfenol. Het is belangrijk dat je                            hier niet te veel van binnenkrijgt tijdens je zwangerschap. Deze stof kan ervoor zorgen dat een belangrijk                    bloedvat (de ductus </a:t>
            </a:r>
            <a:r>
              <a:rPr lang="nl-NL" sz="1800" b="0" strike="noStrike" spc="-1" dirty="0" err="1">
                <a:solidFill>
                  <a:srgbClr val="000000"/>
                </a:solidFill>
                <a:latin typeface="Arial"/>
              </a:rPr>
              <a:t>Botalli</a:t>
            </a:r>
            <a:r>
              <a:rPr lang="nl-NL" sz="1800" b="0" strike="noStrike" spc="-1" dirty="0">
                <a:solidFill>
                  <a:srgbClr val="000000"/>
                </a:solidFill>
                <a:latin typeface="Arial"/>
              </a:rPr>
              <a:t>) in het lichaam van je ongeboren kindje te vroeg sluit.                                                                      Dit bloedvat hoort pas na de geboorte te sluiten.</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r>
              <a:rPr lang="nl-NL" sz="1800" b="0" strike="noStrike" spc="-1" dirty="0">
                <a:solidFill>
                  <a:srgbClr val="000000"/>
                </a:solidFill>
                <a:latin typeface="Arial"/>
              </a:rPr>
              <a:t>Wil je graag frambozenbladthee drinken, maar twijfel je of dit kan in jouw situatie?                                                             Neem dan contact op met je verloskundige.</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219227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BA7A-B5E1-42AE-EEEA-310656186B74}"/>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EB09507E-793C-E9AA-ED65-9E12FC568530}"/>
              </a:ext>
            </a:extLst>
          </p:cNvPr>
          <p:cNvSpPr>
            <a:spLocks noGrp="1"/>
          </p:cNvSpPr>
          <p:nvPr>
            <p:ph type="title"/>
          </p:nvPr>
        </p:nvSpPr>
        <p:spPr>
          <a:xfrm>
            <a:off x="485280" y="609480"/>
            <a:ext cx="878760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dirty="0">
                <a:solidFill>
                  <a:schemeClr val="accent1"/>
                </a:solidFill>
              </a:rPr>
              <a:t>NIEUW bij Erica: Skin Support</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877B8A20-32B3-C34D-5231-0A94700FA828}"/>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lnSpcReduction="10000"/>
          </a:bodyPr>
          <a:lstStyle/>
          <a:p>
            <a:pPr marL="0" indent="0" algn="l">
              <a:buNone/>
            </a:pPr>
            <a:r>
              <a:rPr lang="nl-NL" sz="1600" b="0" i="0" dirty="0">
                <a:solidFill>
                  <a:srgbClr val="212529"/>
                </a:solidFill>
                <a:effectLst/>
              </a:rPr>
              <a:t>Voor het behoud of verkrijgen van gezonde en vooral sterke nagels kan je lichaam extra vitamines                        en mineralen gebruiken. Ook je haar en huid hebben baat bij vitamines en mineralen, die ervoor                      kunnen zorgen dat je huid er gladder uit gaat zien en je haar glanst en voller wordt.                                             Voor sterker haar, nagels en minder haaruitval hebben we al: </a:t>
            </a:r>
          </a:p>
          <a:p>
            <a:pPr marL="0" indent="0" algn="l">
              <a:buNone/>
            </a:pPr>
            <a:r>
              <a:rPr lang="nl-NL" sz="1600" b="1" dirty="0" err="1">
                <a:solidFill>
                  <a:srgbClr val="800080"/>
                </a:solidFill>
                <a:effectLst/>
                <a:ea typeface="Calibri" panose="020F0502020204030204" pitchFamily="34" charset="0"/>
              </a:rPr>
              <a:t>Biotine</a:t>
            </a:r>
            <a:r>
              <a:rPr lang="nl-NL" sz="1600" b="1" dirty="0">
                <a:solidFill>
                  <a:srgbClr val="800080"/>
                </a:solidFill>
                <a:effectLst/>
                <a:ea typeface="Calibri" panose="020F0502020204030204" pitchFamily="34" charset="0"/>
              </a:rPr>
              <a:t> 2000 </a:t>
            </a:r>
            <a:r>
              <a:rPr lang="nl-NL" sz="1600" b="1" dirty="0" err="1">
                <a:solidFill>
                  <a:srgbClr val="800080"/>
                </a:solidFill>
                <a:effectLst/>
                <a:ea typeface="Calibri" panose="020F0502020204030204" pitchFamily="34" charset="0"/>
              </a:rPr>
              <a:t>mcg</a:t>
            </a:r>
            <a:r>
              <a:rPr lang="nl-NL" sz="1600" dirty="0">
                <a:effectLst/>
                <a:ea typeface="Calibri" panose="020F0502020204030204" pitchFamily="34" charset="0"/>
              </a:rPr>
              <a:t> en </a:t>
            </a:r>
            <a:r>
              <a:rPr lang="nl-NL" sz="1600" b="1" dirty="0">
                <a:solidFill>
                  <a:srgbClr val="002060"/>
                </a:solidFill>
                <a:effectLst/>
                <a:ea typeface="Calibri" panose="020F0502020204030204" pitchFamily="34" charset="0"/>
              </a:rPr>
              <a:t>Huid, Haar &amp; Nagel</a:t>
            </a:r>
            <a:r>
              <a:rPr lang="nl-NL" sz="1600" dirty="0">
                <a:solidFill>
                  <a:srgbClr val="002060"/>
                </a:solidFill>
                <a:effectLst/>
                <a:ea typeface="Calibri" panose="020F0502020204030204" pitchFamily="34" charset="0"/>
              </a:rPr>
              <a:t> </a:t>
            </a:r>
            <a:endParaRPr lang="nl-NL" sz="1600" b="0" i="0" dirty="0">
              <a:solidFill>
                <a:srgbClr val="212529"/>
              </a:solidFill>
              <a:effectLst/>
            </a:endParaRPr>
          </a:p>
          <a:p>
            <a:pPr marL="0" indent="0" algn="l">
              <a:buNone/>
            </a:pPr>
            <a:endParaRPr lang="nl-NL" sz="1600" b="0" i="0" dirty="0">
              <a:solidFill>
                <a:srgbClr val="212529"/>
              </a:solidFill>
              <a:effectLst/>
            </a:endParaRPr>
          </a:p>
          <a:p>
            <a:pPr marL="0" indent="0" algn="l">
              <a:buNone/>
            </a:pPr>
            <a:r>
              <a:rPr lang="nl-NL" sz="1600" dirty="0">
                <a:solidFill>
                  <a:srgbClr val="212529"/>
                </a:solidFill>
              </a:rPr>
              <a:t>T</a:t>
            </a:r>
            <a:r>
              <a:rPr lang="nl-NL" sz="1600" b="0" i="0" dirty="0">
                <a:solidFill>
                  <a:srgbClr val="212529"/>
                </a:solidFill>
                <a:effectLst/>
              </a:rPr>
              <a:t>er extra ondersteuning van de huidconditie kunnen </a:t>
            </a:r>
            <a:r>
              <a:rPr lang="nl-NL" sz="1600" b="1" dirty="0">
                <a:solidFill>
                  <a:srgbClr val="ED7D31"/>
                </a:solidFill>
                <a:effectLst/>
                <a:ea typeface="Calibri" panose="020F0502020204030204" pitchFamily="34" charset="0"/>
              </a:rPr>
              <a:t>Skin Support </a:t>
            </a:r>
            <a:r>
              <a:rPr lang="nl-NL" sz="1600" b="1" dirty="0" err="1">
                <a:solidFill>
                  <a:srgbClr val="ED7D31"/>
                </a:solidFill>
                <a:effectLst/>
                <a:ea typeface="Calibri" panose="020F0502020204030204" pitchFamily="34" charset="0"/>
              </a:rPr>
              <a:t>softgels</a:t>
            </a:r>
            <a:r>
              <a:rPr lang="nl-NL" sz="1600" dirty="0">
                <a:solidFill>
                  <a:srgbClr val="ED7D31"/>
                </a:solidFill>
                <a:effectLst/>
                <a:ea typeface="Calibri" panose="020F0502020204030204" pitchFamily="34" charset="0"/>
              </a:rPr>
              <a:t> </a:t>
            </a:r>
            <a:r>
              <a:rPr lang="nl-NL" sz="1600" b="0" i="0" dirty="0">
                <a:solidFill>
                  <a:srgbClr val="212529"/>
                </a:solidFill>
                <a:effectLst/>
              </a:rPr>
              <a:t>ingezet worden.                             Het draagt bij aan:</a:t>
            </a:r>
          </a:p>
          <a:p>
            <a:pPr algn="l">
              <a:buFont typeface="Arial" panose="020B0604020202020204" pitchFamily="34" charset="0"/>
              <a:buChar char="•"/>
            </a:pPr>
            <a:r>
              <a:rPr lang="nl-NL" sz="1600" b="0" i="0" dirty="0">
                <a:solidFill>
                  <a:srgbClr val="212529"/>
                </a:solidFill>
                <a:effectLst/>
              </a:rPr>
              <a:t>Het natuurlijk huidherstel</a:t>
            </a:r>
          </a:p>
          <a:p>
            <a:pPr algn="l">
              <a:buFont typeface="Arial" panose="020B0604020202020204" pitchFamily="34" charset="0"/>
              <a:buChar char="•"/>
            </a:pPr>
            <a:r>
              <a:rPr lang="nl-NL" sz="1600" b="0" i="0" dirty="0">
                <a:solidFill>
                  <a:srgbClr val="212529"/>
                </a:solidFill>
                <a:effectLst/>
              </a:rPr>
              <a:t>Hydratatie van de huid</a:t>
            </a:r>
          </a:p>
          <a:p>
            <a:pPr algn="l">
              <a:buFont typeface="Arial" panose="020B0604020202020204" pitchFamily="34" charset="0"/>
              <a:buChar char="•"/>
            </a:pPr>
            <a:r>
              <a:rPr lang="nl-NL" sz="1600" b="0" i="0" dirty="0">
                <a:solidFill>
                  <a:srgbClr val="212529"/>
                </a:solidFill>
                <a:effectLst/>
              </a:rPr>
              <a:t>Het verminderen van ontstekingen</a:t>
            </a:r>
          </a:p>
          <a:p>
            <a:pPr algn="l">
              <a:buFont typeface="Arial" panose="020B0604020202020204" pitchFamily="34" charset="0"/>
              <a:buChar char="•"/>
            </a:pPr>
            <a:r>
              <a:rPr lang="nl-NL" sz="1600" b="0" i="0" dirty="0">
                <a:solidFill>
                  <a:srgbClr val="212529"/>
                </a:solidFill>
                <a:effectLst/>
              </a:rPr>
              <a:t>Het verbeteren van de huidtextuur</a:t>
            </a:r>
          </a:p>
          <a:p>
            <a:pPr algn="l">
              <a:buFont typeface="Arial" panose="020B0604020202020204" pitchFamily="34" charset="0"/>
              <a:buChar char="•"/>
            </a:pPr>
            <a:r>
              <a:rPr lang="nl-NL" sz="1600" b="0" i="0" dirty="0">
                <a:solidFill>
                  <a:srgbClr val="212529"/>
                </a:solidFill>
                <a:effectLst/>
              </a:rPr>
              <a:t>Het versnellen van wondgenezing</a:t>
            </a:r>
          </a:p>
          <a:p>
            <a:pPr algn="l">
              <a:buFont typeface="Arial" panose="020B0604020202020204" pitchFamily="34" charset="0"/>
              <a:buChar char="•"/>
            </a:pPr>
            <a:r>
              <a:rPr lang="nl-NL" sz="1600" b="0" i="0" dirty="0">
                <a:solidFill>
                  <a:srgbClr val="212529"/>
                </a:solidFill>
                <a:effectLst/>
              </a:rPr>
              <a:t>Bescherming tegen vrije radicalen en </a:t>
            </a:r>
            <a:r>
              <a:rPr lang="nl-NL" sz="1600" b="0" i="0" dirty="0" err="1">
                <a:solidFill>
                  <a:srgbClr val="212529"/>
                </a:solidFill>
                <a:effectLst/>
              </a:rPr>
              <a:t>UV-stralen</a:t>
            </a:r>
            <a:endParaRPr lang="nl-NL" sz="1600" b="0" i="0" dirty="0">
              <a:solidFill>
                <a:srgbClr val="212529"/>
              </a:solidFill>
              <a:effectLst/>
            </a:endParaRPr>
          </a:p>
          <a:p>
            <a:pPr marL="0" indent="0" algn="l">
              <a:buNone/>
            </a:pPr>
            <a:endParaRPr lang="nl-NL" sz="1600" b="0" i="0" dirty="0">
              <a:solidFill>
                <a:srgbClr val="212529"/>
              </a:solidFill>
              <a:effectLst/>
            </a:endParaRPr>
          </a:p>
          <a:p>
            <a:pPr indent="0" defTabSz="457200">
              <a:lnSpc>
                <a:spcPct val="100000"/>
              </a:lnSpc>
              <a:spcBef>
                <a:spcPts val="1001"/>
              </a:spcBef>
              <a:buNone/>
              <a:tabLst>
                <a:tab pos="0" algn="l"/>
              </a:tabLst>
            </a:pPr>
            <a:r>
              <a:rPr lang="nl-NL" sz="1600" b="0" strike="noStrike" spc="-1" dirty="0">
                <a:solidFill>
                  <a:srgbClr val="000000"/>
                </a:solidFill>
              </a:rPr>
              <a:t>Uitgebreide informatie per ingrediënt tref je onder:</a:t>
            </a:r>
          </a:p>
          <a:p>
            <a:pPr indent="0" defTabSz="457200">
              <a:lnSpc>
                <a:spcPct val="100000"/>
              </a:lnSpc>
              <a:spcBef>
                <a:spcPts val="1001"/>
              </a:spcBef>
              <a:buNone/>
              <a:tabLst>
                <a:tab pos="0" algn="l"/>
              </a:tabLst>
            </a:pPr>
            <a:r>
              <a:rPr lang="nl-NL" sz="1800" b="0" strike="noStrike" spc="-1" dirty="0">
                <a:solidFill>
                  <a:srgbClr val="000000"/>
                </a:solidFill>
                <a:latin typeface="Arial"/>
                <a:hlinkClick r:id="rId2"/>
              </a:rPr>
              <a:t>https://ericawinkel.nl/producten/nieuw-in-ons-assortiment-erica-skin-support-softgels/</a:t>
            </a:r>
            <a:endParaRPr lang="nl-NL" sz="1800"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3639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b="0" strike="noStrike" spc="-1" dirty="0">
                <a:solidFill>
                  <a:schemeClr val="accent1"/>
                </a:solidFill>
                <a:latin typeface="Trebuchet MS"/>
              </a:rPr>
              <a:t>Kinderwens of in verwachting?</a:t>
            </a:r>
            <a:br>
              <a:rPr sz="3600" dirty="0"/>
            </a:br>
            <a:endParaRPr lang="nl-NL" sz="3600" b="0" strike="noStrike" spc="-1" dirty="0">
              <a:solidFill>
                <a:srgbClr val="000000"/>
              </a:solidFill>
              <a:latin typeface="Arial"/>
            </a:endParaRPr>
          </a:p>
        </p:txBody>
      </p:sp>
      <p:sp>
        <p:nvSpPr>
          <p:cNvPr id="119" name="PlaceHolder 2"/>
          <p:cNvSpPr>
            <a:spLocks noGrp="1"/>
          </p:cNvSpPr>
          <p:nvPr>
            <p:ph/>
          </p:nvPr>
        </p:nvSpPr>
        <p:spPr>
          <a:xfrm>
            <a:off x="485280" y="1390319"/>
            <a:ext cx="9153242" cy="5234415"/>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r>
              <a:rPr lang="nl-NL" sz="1800" spc="-1" dirty="0">
                <a:solidFill>
                  <a:schemeClr val="dk2"/>
                </a:solidFill>
                <a:latin typeface="Trebuchet MS"/>
              </a:rPr>
              <a:t>Voeding en leefstijl zijn van grote invloed op de vruchtbaarheid en het verloop van een zwangerschap. Een tekort aan essentiële voedingsstoffen vóór of tijdens de zwangerschap kan tot gevolg hebben:</a:t>
            </a:r>
          </a:p>
          <a:p>
            <a:pPr marL="514350" indent="-285750" defTabSz="457200">
              <a:lnSpc>
                <a:spcPct val="100000"/>
              </a:lnSpc>
              <a:spcBef>
                <a:spcPts val="1001"/>
              </a:spcBef>
              <a:buFontTx/>
              <a:buChar char="-"/>
              <a:tabLst>
                <a:tab pos="0" algn="l"/>
              </a:tabLst>
            </a:pPr>
            <a:r>
              <a:rPr lang="nl-NL" sz="1600" spc="-1" dirty="0">
                <a:solidFill>
                  <a:schemeClr val="dk2"/>
                </a:solidFill>
                <a:latin typeface="Trebuchet MS"/>
              </a:rPr>
              <a:t>een verminderde vruchtbaarheid</a:t>
            </a:r>
          </a:p>
          <a:p>
            <a:pPr marL="514350" indent="-285750" defTabSz="457200">
              <a:lnSpc>
                <a:spcPct val="100000"/>
              </a:lnSpc>
              <a:spcBef>
                <a:spcPts val="1001"/>
              </a:spcBef>
              <a:buFontTx/>
              <a:buChar char="-"/>
              <a:tabLst>
                <a:tab pos="0" algn="l"/>
              </a:tabLst>
            </a:pPr>
            <a:r>
              <a:rPr lang="nl-NL" sz="1600" spc="-1" dirty="0">
                <a:solidFill>
                  <a:schemeClr val="dk2"/>
                </a:solidFill>
                <a:latin typeface="Trebuchet MS"/>
              </a:rPr>
              <a:t>stoornissen in de foetale ontwikkeling</a:t>
            </a:r>
          </a:p>
          <a:p>
            <a:pPr marL="514350" indent="-285750" defTabSz="457200">
              <a:lnSpc>
                <a:spcPct val="100000"/>
              </a:lnSpc>
              <a:spcBef>
                <a:spcPts val="1001"/>
              </a:spcBef>
              <a:buFontTx/>
              <a:buChar char="-"/>
              <a:tabLst>
                <a:tab pos="0" algn="l"/>
              </a:tabLst>
            </a:pPr>
            <a:r>
              <a:rPr lang="nl-NL" sz="1600" spc="-1" dirty="0">
                <a:solidFill>
                  <a:schemeClr val="dk2"/>
                </a:solidFill>
                <a:latin typeface="Trebuchet MS"/>
              </a:rPr>
              <a:t>zwangerschapscomplicaties </a:t>
            </a: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r>
              <a:rPr lang="nl-NL" sz="1800" b="1" spc="-1" dirty="0">
                <a:solidFill>
                  <a:schemeClr val="accent1"/>
                </a:solidFill>
                <a:latin typeface="Trebuchet MS"/>
              </a:rPr>
              <a:t>De voedingsstatus van de foetus is grotendeels afhankelijk van de voedingsinname van de moeder.</a:t>
            </a:r>
          </a:p>
          <a:p>
            <a:pPr indent="0" defTabSz="457200">
              <a:lnSpc>
                <a:spcPct val="100000"/>
              </a:lnSpc>
              <a:spcBef>
                <a:spcPts val="1001"/>
              </a:spcBef>
              <a:buNone/>
              <a:tabLst>
                <a:tab pos="0" algn="l"/>
              </a:tabLst>
            </a:pPr>
            <a:endParaRPr lang="nl-NL" sz="1800" b="1" spc="-1" dirty="0">
              <a:solidFill>
                <a:schemeClr val="accent2">
                  <a:lumMod val="75000"/>
                </a:schemeClr>
              </a:solidFill>
              <a:latin typeface="Trebuchet MS"/>
            </a:endParaRPr>
          </a:p>
          <a:p>
            <a:pPr indent="0" defTabSz="457200">
              <a:lnSpc>
                <a:spcPct val="100000"/>
              </a:lnSpc>
              <a:spcBef>
                <a:spcPts val="1001"/>
              </a:spcBef>
              <a:buNone/>
              <a:tabLst>
                <a:tab pos="0" algn="l"/>
              </a:tabLst>
            </a:pPr>
            <a:r>
              <a:rPr lang="nl-NL" sz="1800" spc="-1" dirty="0">
                <a:solidFill>
                  <a:schemeClr val="dk2"/>
                </a:solidFill>
                <a:latin typeface="Trebuchet MS"/>
              </a:rPr>
              <a:t>Ook vóór de zwangerschap is het van belang om voor een goede inname van           voedingsstoffen te zorgen. De eicel dat bevrucht wordt, rijpt namelijk al 3     maanden voor de conceptie. Het is wenselijk om al vóór de zwangerschap – </a:t>
            </a:r>
            <a:r>
              <a:rPr lang="nl-NL" sz="1800" b="1" spc="-1" dirty="0">
                <a:solidFill>
                  <a:schemeClr val="dk2"/>
                </a:solidFill>
                <a:latin typeface="Trebuchet MS"/>
              </a:rPr>
              <a:t>minstens 3 maanden, maar bij voorkeur zelfs 6 maanden </a:t>
            </a:r>
            <a:r>
              <a:rPr lang="nl-NL" sz="1800" spc="-1" dirty="0">
                <a:solidFill>
                  <a:schemeClr val="dk2"/>
                </a:solidFill>
                <a:latin typeface="Trebuchet MS"/>
              </a:rPr>
              <a:t>– te beginnen met het eten van een gezond en gevarieerd dieet om je lichaam optimaal voor te bereiden.</a:t>
            </a: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823B-DB95-6BE7-B273-A6A66F73CEA7}"/>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8789F1B2-8D2E-0C8E-138F-8051883C0FE4}"/>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dirty="0">
                <a:solidFill>
                  <a:schemeClr val="accent1"/>
                </a:solidFill>
              </a:rPr>
              <a:t>NIEUW bij Erica: Skin Support</a:t>
            </a:r>
            <a:br>
              <a:rPr lang="nl-NL" sz="3600" spc="-1" dirty="0">
                <a:solidFill>
                  <a:schemeClr val="accent1"/>
                </a:solidFill>
                <a:latin typeface="Trebuchet MS"/>
              </a:rPr>
            </a:br>
            <a:br>
              <a:rPr sz="3600" dirty="0"/>
            </a:br>
            <a:br>
              <a:rPr lang="nl-NL"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A11E1B68-8018-D70E-8730-671768A1167D}"/>
              </a:ext>
            </a:extLst>
          </p:cNvPr>
          <p:cNvSpPr>
            <a:spLocks noGrp="1"/>
          </p:cNvSpPr>
          <p:nvPr>
            <p:ph/>
          </p:nvPr>
        </p:nvSpPr>
        <p:spPr>
          <a:xfrm>
            <a:off x="485280" y="1390320"/>
            <a:ext cx="10608818" cy="5131778"/>
          </a:xfrm>
          <a:prstGeom prst="rect">
            <a:avLst/>
          </a:prstGeom>
          <a:noFill/>
          <a:ln w="0">
            <a:noFill/>
          </a:ln>
        </p:spPr>
        <p:txBody>
          <a:bodyPr lIns="90000" tIns="45000" rIns="90000" bIns="45000" anchor="t">
            <a:normAutofit/>
          </a:bodyPr>
          <a:lstStyle/>
          <a:p>
            <a:pPr marL="0" indent="0" algn="l">
              <a:buNone/>
            </a:pPr>
            <a:endParaRPr lang="nl-NL" sz="1600" b="0" i="0" dirty="0">
              <a:solidFill>
                <a:srgbClr val="212529"/>
              </a:solidFill>
              <a:effectLst/>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graphicFrame>
        <p:nvGraphicFramePr>
          <p:cNvPr id="3" name="Tabel 2">
            <a:extLst>
              <a:ext uri="{FF2B5EF4-FFF2-40B4-BE49-F238E27FC236}">
                <a16:creationId xmlns:a16="http://schemas.microsoft.com/office/drawing/2014/main" id="{E7753522-8FFE-E45A-8BEE-0E1F3B3380D1}"/>
              </a:ext>
            </a:extLst>
          </p:cNvPr>
          <p:cNvGraphicFramePr>
            <a:graphicFrameLocks noGrp="1"/>
          </p:cNvGraphicFramePr>
          <p:nvPr>
            <p:extLst>
              <p:ext uri="{D42A27DB-BD31-4B8C-83A1-F6EECF244321}">
                <p14:modId xmlns:p14="http://schemas.microsoft.com/office/powerpoint/2010/main" val="4269786625"/>
              </p:ext>
            </p:extLst>
          </p:nvPr>
        </p:nvGraphicFramePr>
        <p:xfrm>
          <a:off x="2621902" y="1517514"/>
          <a:ext cx="5841162" cy="5217993"/>
        </p:xfrm>
        <a:graphic>
          <a:graphicData uri="http://schemas.openxmlformats.org/drawingml/2006/table">
            <a:tbl>
              <a:tblPr/>
              <a:tblGrid>
                <a:gridCol w="1947054">
                  <a:extLst>
                    <a:ext uri="{9D8B030D-6E8A-4147-A177-3AD203B41FA5}">
                      <a16:colId xmlns:a16="http://schemas.microsoft.com/office/drawing/2014/main" val="1798283963"/>
                    </a:ext>
                  </a:extLst>
                </a:gridCol>
                <a:gridCol w="1947054">
                  <a:extLst>
                    <a:ext uri="{9D8B030D-6E8A-4147-A177-3AD203B41FA5}">
                      <a16:colId xmlns:a16="http://schemas.microsoft.com/office/drawing/2014/main" val="2538286647"/>
                    </a:ext>
                  </a:extLst>
                </a:gridCol>
                <a:gridCol w="1947054">
                  <a:extLst>
                    <a:ext uri="{9D8B030D-6E8A-4147-A177-3AD203B41FA5}">
                      <a16:colId xmlns:a16="http://schemas.microsoft.com/office/drawing/2014/main" val="2451357274"/>
                    </a:ext>
                  </a:extLst>
                </a:gridCol>
              </a:tblGrid>
              <a:tr h="172496">
                <a:tc>
                  <a:txBody>
                    <a:bodyPr/>
                    <a:lstStyle/>
                    <a:p>
                      <a:pPr fontAlgn="t"/>
                      <a:r>
                        <a:rPr lang="nl-NL" sz="600" b="1">
                          <a:effectLst/>
                        </a:rPr>
                        <a:t>Ingrediënt</a:t>
                      </a:r>
                      <a:endParaRPr lang="nl-NL" sz="600">
                        <a:effectLst/>
                      </a:endParaRP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b="1">
                          <a:effectLst/>
                        </a:rPr>
                        <a:t>Hoeveelheid</a:t>
                      </a:r>
                      <a:endParaRPr lang="nl-NL" sz="600">
                        <a:effectLst/>
                      </a:endParaRP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b="1">
                          <a:effectLst/>
                        </a:rPr>
                        <a:t>RI%</a:t>
                      </a:r>
                      <a:endParaRPr lang="nl-NL" sz="600">
                        <a:effectLst/>
                      </a:endParaRP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707359452"/>
                  </a:ext>
                </a:extLst>
              </a:tr>
              <a:tr h="301867">
                <a:tc>
                  <a:txBody>
                    <a:bodyPr/>
                    <a:lstStyle/>
                    <a:p>
                      <a:pPr fontAlgn="t"/>
                      <a:r>
                        <a:rPr lang="it-IT" sz="600">
                          <a:effectLst/>
                        </a:rPr>
                        <a:t>Bèta caroteen (uit Dunaliella salina)</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el-GR" sz="600">
                          <a:effectLst/>
                        </a:rPr>
                        <a:t>750 μ</a:t>
                      </a:r>
                      <a:r>
                        <a:rPr lang="nl-NL" sz="600">
                          <a:effectLst/>
                        </a:rPr>
                        <a:t>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349952193"/>
                  </a:ext>
                </a:extLst>
              </a:tr>
              <a:tr h="301867">
                <a:tc>
                  <a:txBody>
                    <a:bodyPr/>
                    <a:lstStyle/>
                    <a:p>
                      <a:pPr fontAlgn="t"/>
                      <a:r>
                        <a:rPr lang="nl-NL" sz="600">
                          <a:effectLst/>
                        </a:rPr>
                        <a:t>Vitamine B3 (niacinamide)</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8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4068456430"/>
                  </a:ext>
                </a:extLst>
              </a:tr>
              <a:tr h="301867">
                <a:tc>
                  <a:txBody>
                    <a:bodyPr/>
                    <a:lstStyle/>
                    <a:p>
                      <a:pPr fontAlgn="t"/>
                      <a:r>
                        <a:rPr lang="nl-NL" sz="600">
                          <a:effectLst/>
                        </a:rPr>
                        <a:t>Vitamine B5 (pantotheenzuur)</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3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500420834"/>
                  </a:ext>
                </a:extLst>
              </a:tr>
              <a:tr h="172496">
                <a:tc>
                  <a:txBody>
                    <a:bodyPr/>
                    <a:lstStyle/>
                    <a:p>
                      <a:pPr fontAlgn="t"/>
                      <a:r>
                        <a:rPr lang="nl-NL" sz="600" dirty="0">
                          <a:effectLst/>
                        </a:rPr>
                        <a:t>Vitamine B8 (</a:t>
                      </a:r>
                      <a:r>
                        <a:rPr lang="nl-NL" sz="600" dirty="0" err="1">
                          <a:effectLst/>
                        </a:rPr>
                        <a:t>biotine</a:t>
                      </a:r>
                      <a:r>
                        <a:rPr lang="nl-NL" sz="600" dirty="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el-GR" sz="600">
                          <a:effectLst/>
                        </a:rPr>
                        <a:t>5000 μ</a:t>
                      </a:r>
                      <a:r>
                        <a:rPr lang="nl-NL" sz="600">
                          <a:effectLst/>
                        </a:rPr>
                        <a:t>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10000</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794136846"/>
                  </a:ext>
                </a:extLst>
              </a:tr>
              <a:tr h="301867">
                <a:tc>
                  <a:txBody>
                    <a:bodyPr/>
                    <a:lstStyle/>
                    <a:p>
                      <a:pPr fontAlgn="t"/>
                      <a:r>
                        <a:rPr lang="nl-NL" sz="600">
                          <a:effectLst/>
                        </a:rPr>
                        <a:t>Vitamine C (calciumascorbaat)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62,5</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373864313"/>
                  </a:ext>
                </a:extLst>
              </a:tr>
              <a:tr h="301867">
                <a:tc>
                  <a:txBody>
                    <a:bodyPr/>
                    <a:lstStyle/>
                    <a:p>
                      <a:pPr fontAlgn="t"/>
                      <a:r>
                        <a:rPr lang="nl-NL" sz="600">
                          <a:effectLst/>
                        </a:rPr>
                        <a:t>Vitamine D3 (cholecalciferol)</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el-GR" sz="600">
                          <a:effectLst/>
                        </a:rPr>
                        <a:t>2,5 μ</a:t>
                      </a:r>
                      <a:r>
                        <a:rPr lang="nl-NL" sz="600">
                          <a:effectLst/>
                        </a:rPr>
                        <a:t>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331461559"/>
                  </a:ext>
                </a:extLst>
              </a:tr>
              <a:tr h="301867">
                <a:tc>
                  <a:txBody>
                    <a:bodyPr/>
                    <a:lstStyle/>
                    <a:p>
                      <a:pPr fontAlgn="t"/>
                      <a:r>
                        <a:rPr lang="nl-NL" sz="600">
                          <a:effectLst/>
                        </a:rPr>
                        <a:t>Vitamine E (D-alpha-tocopheryl)</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3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25</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632955236"/>
                  </a:ext>
                </a:extLst>
              </a:tr>
              <a:tr h="172496">
                <a:tc>
                  <a:txBody>
                    <a:bodyPr/>
                    <a:lstStyle/>
                    <a:p>
                      <a:pPr fontAlgn="t"/>
                      <a:r>
                        <a:rPr lang="nl-NL" sz="600">
                          <a:effectLst/>
                        </a:rPr>
                        <a:t>Jodium (uit kelp)</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el-GR" sz="600">
                          <a:effectLst/>
                        </a:rPr>
                        <a:t>75 μ</a:t>
                      </a:r>
                      <a:r>
                        <a:rPr lang="nl-NL" sz="600">
                          <a:effectLst/>
                        </a:rPr>
                        <a:t>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551039407"/>
                  </a:ext>
                </a:extLst>
              </a:tr>
              <a:tr h="172496">
                <a:tc>
                  <a:txBody>
                    <a:bodyPr/>
                    <a:lstStyle/>
                    <a:p>
                      <a:pPr fontAlgn="t"/>
                      <a:r>
                        <a:rPr lang="nl-NL" sz="600">
                          <a:effectLst/>
                        </a:rPr>
                        <a:t>Selenium (methionine)</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el-GR" sz="600">
                          <a:effectLst/>
                        </a:rPr>
                        <a:t>75 μ</a:t>
                      </a:r>
                      <a:r>
                        <a:rPr lang="nl-NL" sz="600">
                          <a:effectLst/>
                        </a:rPr>
                        <a:t>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136</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875565266"/>
                  </a:ext>
                </a:extLst>
              </a:tr>
              <a:tr h="172496">
                <a:tc>
                  <a:txBody>
                    <a:bodyPr/>
                    <a:lstStyle/>
                    <a:p>
                      <a:pPr fontAlgn="t"/>
                      <a:r>
                        <a:rPr lang="nl-NL" sz="600">
                          <a:effectLst/>
                        </a:rPr>
                        <a:t>Zink (methionine)</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606870809"/>
                  </a:ext>
                </a:extLst>
              </a:tr>
              <a:tr h="301867">
                <a:tc>
                  <a:txBody>
                    <a:bodyPr/>
                    <a:lstStyle/>
                    <a:p>
                      <a:pPr fontAlgn="t"/>
                      <a:r>
                        <a:rPr lang="nl-NL" sz="600">
                          <a:effectLst/>
                        </a:rPr>
                        <a:t>Bamboe-extract (70% kiezelzuur)</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10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798752933"/>
                  </a:ext>
                </a:extLst>
              </a:tr>
              <a:tr h="301867">
                <a:tc>
                  <a:txBody>
                    <a:bodyPr/>
                    <a:lstStyle/>
                    <a:p>
                      <a:pPr fontAlgn="t"/>
                      <a:r>
                        <a:rPr lang="nl-NL" sz="600" dirty="0">
                          <a:effectLst/>
                        </a:rPr>
                        <a:t>Zwarte peper-extract (</a:t>
                      </a:r>
                      <a:r>
                        <a:rPr lang="nl-NL" sz="600" dirty="0" err="1">
                          <a:effectLst/>
                        </a:rPr>
                        <a:t>Bioperine</a:t>
                      </a:r>
                      <a:r>
                        <a:rPr lang="nl-NL" sz="600" dirty="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0,5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981798324"/>
                  </a:ext>
                </a:extLst>
              </a:tr>
              <a:tr h="301867">
                <a:tc>
                  <a:txBody>
                    <a:bodyPr/>
                    <a:lstStyle/>
                    <a:p>
                      <a:pPr fontAlgn="t"/>
                      <a:r>
                        <a:rPr lang="nl-NL" sz="600">
                          <a:effectLst/>
                        </a:rPr>
                        <a:t>Hyaluronzuur (natriumhyaluronaat)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dirty="0">
                          <a:effectLst/>
                        </a:rPr>
                        <a:t>25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751481045"/>
                  </a:ext>
                </a:extLst>
              </a:tr>
              <a:tr h="301867">
                <a:tc>
                  <a:txBody>
                    <a:bodyPr/>
                    <a:lstStyle/>
                    <a:p>
                      <a:pPr fontAlgn="t"/>
                      <a:r>
                        <a:rPr lang="nl-NL" sz="600">
                          <a:effectLst/>
                        </a:rPr>
                        <a:t>Co-enzym Q10 (ubiquinon)</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961642726"/>
                  </a:ext>
                </a:extLst>
              </a:tr>
              <a:tr h="172496">
                <a:tc>
                  <a:txBody>
                    <a:bodyPr/>
                    <a:lstStyle/>
                    <a:p>
                      <a:pPr fontAlgn="t"/>
                      <a:r>
                        <a:rPr lang="nl-NL" sz="600" u="none" strike="noStrike">
                          <a:solidFill>
                            <a:srgbClr val="007BFF"/>
                          </a:solidFill>
                          <a:effectLst/>
                          <a:hlinkClick r:id="rId2"/>
                        </a:rPr>
                        <a:t>Omega 3 visolie</a:t>
                      </a:r>
                      <a:r>
                        <a:rPr lang="nl-NL" sz="600">
                          <a:effectLst/>
                        </a:rPr>
                        <a:t> waarvan:</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100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856812693"/>
                  </a:ext>
                </a:extLst>
              </a:tr>
              <a:tr h="172496">
                <a:tc>
                  <a:txBody>
                    <a:bodyPr/>
                    <a:lstStyle/>
                    <a:p>
                      <a:pPr fontAlgn="t"/>
                      <a:r>
                        <a:rPr lang="nl-NL" sz="600">
                          <a:effectLst/>
                        </a:rPr>
                        <a:t>– EPA</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50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50473392"/>
                  </a:ext>
                </a:extLst>
              </a:tr>
              <a:tr h="172496">
                <a:tc>
                  <a:txBody>
                    <a:bodyPr/>
                    <a:lstStyle/>
                    <a:p>
                      <a:pPr fontAlgn="t"/>
                      <a:r>
                        <a:rPr lang="nl-NL" sz="600">
                          <a:effectLst/>
                        </a:rPr>
                        <a:t>– DHA</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25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696511537"/>
                  </a:ext>
                </a:extLst>
              </a:tr>
              <a:tr h="301867">
                <a:tc>
                  <a:txBody>
                    <a:bodyPr/>
                    <a:lstStyle/>
                    <a:p>
                      <a:pPr fontAlgn="t"/>
                      <a:r>
                        <a:rPr lang="nl-NL" sz="600">
                          <a:effectLst/>
                        </a:rPr>
                        <a:t>Collageen (uit kippenborst)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25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897565625"/>
                  </a:ext>
                </a:extLst>
              </a:tr>
              <a:tr h="172496">
                <a:tc>
                  <a:txBody>
                    <a:bodyPr/>
                    <a:lstStyle/>
                    <a:p>
                      <a:pPr fontAlgn="t"/>
                      <a:r>
                        <a:rPr lang="nl-NL" sz="600">
                          <a:effectLst/>
                        </a:rPr>
                        <a:t>Granaatappel-extract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12,5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3989998335"/>
                  </a:ext>
                </a:extLst>
              </a:tr>
              <a:tr h="172496">
                <a:tc>
                  <a:txBody>
                    <a:bodyPr/>
                    <a:lstStyle/>
                    <a:p>
                      <a:pPr fontAlgn="t"/>
                      <a:r>
                        <a:rPr lang="nl-NL" sz="600">
                          <a:effectLst/>
                        </a:rPr>
                        <a:t>Pijnboom-extract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12,5 mg</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fontAlgn="t"/>
                      <a:r>
                        <a:rPr lang="nl-NL" sz="60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594875677"/>
                  </a:ext>
                </a:extLst>
              </a:tr>
              <a:tr h="172496">
                <a:tc>
                  <a:txBody>
                    <a:bodyPr/>
                    <a:lstStyle/>
                    <a:p>
                      <a:pPr fontAlgn="t"/>
                      <a:r>
                        <a:rPr lang="nl-NL" sz="600">
                          <a:effectLst/>
                        </a:rPr>
                        <a:t>Astaxanthine</a:t>
                      </a:r>
                    </a:p>
                  </a:txBody>
                  <a:tcPr marL="32865" marR="32865" marT="16433" marB="16433">
                    <a:lnL>
                      <a:noFill/>
                    </a:lnL>
                    <a:lnR>
                      <a:noFill/>
                    </a:lnR>
                    <a:lnT w="7620" cap="flat" cmpd="sng" algn="ctr">
                      <a:solidFill>
                        <a:srgbClr val="DEE2E6"/>
                      </a:solidFill>
                      <a:prstDash val="solid"/>
                      <a:round/>
                      <a:headEnd type="none" w="med" len="med"/>
                      <a:tailEnd type="none" w="med" len="med"/>
                    </a:lnT>
                    <a:lnB>
                      <a:noFill/>
                    </a:lnB>
                    <a:noFill/>
                  </a:tcPr>
                </a:tc>
                <a:tc>
                  <a:txBody>
                    <a:bodyPr/>
                    <a:lstStyle/>
                    <a:p>
                      <a:pPr fontAlgn="t"/>
                      <a:r>
                        <a:rPr lang="nl-NL" sz="600">
                          <a:effectLst/>
                        </a:rPr>
                        <a:t>0,5 mg</a:t>
                      </a:r>
                    </a:p>
                  </a:txBody>
                  <a:tcPr marL="32865" marR="32865" marT="16433" marB="16433">
                    <a:lnL>
                      <a:noFill/>
                    </a:lnL>
                    <a:lnR>
                      <a:noFill/>
                    </a:lnR>
                    <a:lnT w="7620" cap="flat" cmpd="sng" algn="ctr">
                      <a:solidFill>
                        <a:srgbClr val="DEE2E6"/>
                      </a:solidFill>
                      <a:prstDash val="solid"/>
                      <a:round/>
                      <a:headEnd type="none" w="med" len="med"/>
                      <a:tailEnd type="none" w="med" len="med"/>
                    </a:lnT>
                    <a:lnB>
                      <a:noFill/>
                    </a:lnB>
                    <a:noFill/>
                  </a:tcPr>
                </a:tc>
                <a:tc>
                  <a:txBody>
                    <a:bodyPr/>
                    <a:lstStyle/>
                    <a:p>
                      <a:pPr fontAlgn="t"/>
                      <a:r>
                        <a:rPr lang="nl-NL" sz="600" dirty="0">
                          <a:effectLst/>
                        </a:rPr>
                        <a:t>–</a:t>
                      </a:r>
                    </a:p>
                  </a:txBody>
                  <a:tcPr marL="32865" marR="32865" marT="16433" marB="16433">
                    <a:lnL>
                      <a:noFill/>
                    </a:lnL>
                    <a:lnR>
                      <a:noFill/>
                    </a:lnR>
                    <a:lnT w="7620" cap="flat" cmpd="sng" algn="ctr">
                      <a:solidFill>
                        <a:srgbClr val="DEE2E6"/>
                      </a:solidFill>
                      <a:prstDash val="solid"/>
                      <a:round/>
                      <a:headEnd type="none" w="med" len="med"/>
                      <a:tailEnd type="none" w="med" len="med"/>
                    </a:lnT>
                    <a:lnB>
                      <a:noFill/>
                    </a:lnB>
                    <a:noFill/>
                  </a:tcPr>
                </a:tc>
                <a:extLst>
                  <a:ext uri="{0D108BD9-81ED-4DB2-BD59-A6C34878D82A}">
                    <a16:rowId xmlns:a16="http://schemas.microsoft.com/office/drawing/2014/main" val="1480328867"/>
                  </a:ext>
                </a:extLst>
              </a:tr>
            </a:tbl>
          </a:graphicData>
        </a:graphic>
      </p:graphicFrame>
      <p:sp>
        <p:nvSpPr>
          <p:cNvPr id="4" name="Rectangle 2">
            <a:extLst>
              <a:ext uri="{FF2B5EF4-FFF2-40B4-BE49-F238E27FC236}">
                <a16:creationId xmlns:a16="http://schemas.microsoft.com/office/drawing/2014/main" id="{98C47738-2C67-752A-28A4-23F905318100}"/>
              </a:ext>
            </a:extLst>
          </p:cNvPr>
          <p:cNvSpPr>
            <a:spLocks noChangeArrowheads="1"/>
          </p:cNvSpPr>
          <p:nvPr/>
        </p:nvSpPr>
        <p:spPr bwMode="auto">
          <a:xfrm>
            <a:off x="485280" y="1176918"/>
            <a:ext cx="6615316"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i="0" u="none" strike="noStrike" cap="none" normalizeH="0" baseline="0" dirty="0">
                <a:ln>
                  <a:noFill/>
                </a:ln>
                <a:solidFill>
                  <a:schemeClr val="tx2"/>
                </a:solidFill>
                <a:effectLst/>
                <a:latin typeface="Roboto" panose="02000000000000000000" pitchFamily="2" charset="0"/>
              </a:rPr>
              <a:t>     Samenstelling per 1 </a:t>
            </a:r>
            <a:r>
              <a:rPr kumimoji="0" lang="nl-NL" altLang="nl-NL" sz="1200" i="0" u="none" strike="noStrike" cap="none" normalizeH="0" baseline="0" dirty="0" err="1">
                <a:ln>
                  <a:noFill/>
                </a:ln>
                <a:solidFill>
                  <a:schemeClr val="tx2"/>
                </a:solidFill>
                <a:effectLst/>
                <a:latin typeface="Roboto" panose="02000000000000000000" pitchFamily="2" charset="0"/>
              </a:rPr>
              <a:t>softgel</a:t>
            </a:r>
            <a:endParaRPr kumimoji="0" lang="nl-NL" altLang="nl-NL" sz="180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42770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677160" y="609480"/>
            <a:ext cx="8595720" cy="1319760"/>
          </a:xfrm>
          <a:prstGeom prst="rect">
            <a:avLst/>
          </a:prstGeom>
          <a:noFill/>
          <a:ln w="0">
            <a:noFill/>
          </a:ln>
        </p:spPr>
        <p:txBody>
          <a:bodyPr lIns="90000" tIns="45000" rIns="90000" bIns="45000" anchor="t">
            <a:normAutofit/>
          </a:bodyPr>
          <a:lstStyle/>
          <a:p>
            <a:pPr indent="0" defTabSz="457200">
              <a:lnSpc>
                <a:spcPct val="100000"/>
              </a:lnSpc>
              <a:buNone/>
              <a:tabLst>
                <a:tab pos="0" algn="l"/>
              </a:tabLst>
            </a:pPr>
            <a:r>
              <a:rPr lang="nl-NL" sz="3600" b="0" strike="noStrike" spc="-1">
                <a:solidFill>
                  <a:schemeClr val="accent1"/>
                </a:solidFill>
                <a:latin typeface="Trebuchet MS"/>
              </a:rPr>
              <a:t>				</a:t>
            </a:r>
            <a:endParaRPr lang="nl-NL" sz="3600" b="0" strike="noStrike" spc="-1">
              <a:solidFill>
                <a:srgbClr val="000000"/>
              </a:solidFill>
              <a:latin typeface="Arial"/>
            </a:endParaRPr>
          </a:p>
        </p:txBody>
      </p:sp>
      <p:sp>
        <p:nvSpPr>
          <p:cNvPr id="181" name="PlaceHolder 2"/>
          <p:cNvSpPr>
            <a:spLocks noGrp="1"/>
          </p:cNvSpPr>
          <p:nvPr>
            <p:ph/>
          </p:nvPr>
        </p:nvSpPr>
        <p:spPr>
          <a:xfrm>
            <a:off x="485280" y="1390320"/>
            <a:ext cx="8787600" cy="4650120"/>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endParaRPr lang="nl-NL" sz="1800" b="0" strike="noStrike" spc="-1">
              <a:solidFill>
                <a:srgbClr val="000000"/>
              </a:solidFill>
              <a:latin typeface="Arial"/>
            </a:endParaRPr>
          </a:p>
          <a:p>
            <a:pPr indent="0" defTabSz="457200">
              <a:lnSpc>
                <a:spcPct val="100000"/>
              </a:lnSpc>
              <a:spcBef>
                <a:spcPts val="1001"/>
              </a:spcBef>
              <a:buNone/>
              <a:tabLst>
                <a:tab pos="0" algn="l"/>
              </a:tabLst>
            </a:pPr>
            <a:endParaRPr lang="nl-NL" sz="1800" b="0" strike="noStrike" spc="-1">
              <a:solidFill>
                <a:srgbClr val="000000"/>
              </a:solidFill>
              <a:latin typeface="Arial"/>
            </a:endParaRPr>
          </a:p>
          <a:p>
            <a:pPr indent="0" defTabSz="457200">
              <a:lnSpc>
                <a:spcPct val="100000"/>
              </a:lnSpc>
              <a:spcBef>
                <a:spcPts val="1001"/>
              </a:spcBef>
              <a:buNone/>
              <a:tabLst>
                <a:tab pos="0" algn="l"/>
              </a:tabLst>
            </a:pPr>
            <a:r>
              <a:rPr lang="nl-NL" sz="2400" b="0" strike="noStrike" spc="-1">
                <a:solidFill>
                  <a:schemeClr val="dk1">
                    <a:lumMod val="75000"/>
                    <a:lumOff val="25000"/>
                  </a:schemeClr>
                </a:solidFill>
                <a:latin typeface="Trebuchet MS"/>
              </a:rPr>
              <a:t>                      </a:t>
            </a:r>
            <a:r>
              <a:rPr lang="nl-NL" sz="3200" b="0" strike="noStrike" spc="-1">
                <a:solidFill>
                  <a:schemeClr val="dk1">
                    <a:lumMod val="75000"/>
                    <a:lumOff val="25000"/>
                  </a:schemeClr>
                </a:solidFill>
                <a:latin typeface="Trebuchet MS"/>
              </a:rPr>
              <a:t>                   </a:t>
            </a:r>
            <a:endParaRPr lang="nl-NL" sz="3200" b="0" strike="noStrike" spc="-1">
              <a:solidFill>
                <a:srgbClr val="000000"/>
              </a:solidFill>
              <a:latin typeface="Arial"/>
            </a:endParaRPr>
          </a:p>
          <a:p>
            <a:pPr indent="0" algn="ctr" defTabSz="457200">
              <a:lnSpc>
                <a:spcPct val="100000"/>
              </a:lnSpc>
              <a:spcBef>
                <a:spcPts val="1001"/>
              </a:spcBef>
              <a:buNone/>
              <a:tabLst>
                <a:tab pos="0" algn="l"/>
              </a:tabLst>
            </a:pPr>
            <a:r>
              <a:rPr lang="nl-NL" sz="5400" b="1" strike="noStrike" spc="-1">
                <a:solidFill>
                  <a:schemeClr val="accent1"/>
                </a:solidFill>
                <a:latin typeface="Trebuchet MS"/>
              </a:rPr>
              <a:t>Dank </a:t>
            </a:r>
            <a:r>
              <a:rPr lang="nl-NL" sz="4000" b="1" strike="noStrike" spc="-1">
                <a:solidFill>
                  <a:schemeClr val="accent1"/>
                </a:solidFill>
                <a:latin typeface="Trebuchet MS"/>
              </a:rPr>
              <a:t>voor</a:t>
            </a:r>
            <a:r>
              <a:rPr lang="nl-NL" sz="5400" b="1" strike="noStrike" spc="-1">
                <a:solidFill>
                  <a:schemeClr val="accent1"/>
                </a:solidFill>
                <a:latin typeface="Trebuchet MS"/>
              </a:rPr>
              <a:t> jullie aandacht!</a:t>
            </a:r>
            <a:r>
              <a:rPr lang="nl-NL" sz="3200" b="0" strike="noStrike" spc="-1">
                <a:solidFill>
                  <a:schemeClr val="dk1">
                    <a:lumMod val="75000"/>
                    <a:lumOff val="25000"/>
                  </a:schemeClr>
                </a:solidFill>
                <a:latin typeface="Trebuchet MS"/>
              </a:rPr>
              <a:t>                                     </a:t>
            </a:r>
            <a:r>
              <a:rPr lang="nl-NL" sz="2400" b="0" strike="noStrike" spc="-1">
                <a:solidFill>
                  <a:schemeClr val="dk1">
                    <a:lumMod val="75000"/>
                    <a:lumOff val="25000"/>
                  </a:schemeClr>
                </a:solidFill>
                <a:latin typeface="Trebuchet MS"/>
              </a:rPr>
              <a:t>                                                                                              </a:t>
            </a:r>
            <a:endParaRPr lang="nl-NL" sz="24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0FBB9-31F8-3BBB-96D1-4AEDD5681558}"/>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266B8905-F2DD-C18E-75D8-AEF166C90BEA}"/>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Voedingsdeficiënties</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265196F4-6D99-5D42-3C80-D674CC70DE77}"/>
              </a:ext>
            </a:extLst>
          </p:cNvPr>
          <p:cNvSpPr>
            <a:spLocks noGrp="1"/>
          </p:cNvSpPr>
          <p:nvPr>
            <p:ph/>
          </p:nvPr>
        </p:nvSpPr>
        <p:spPr>
          <a:xfrm>
            <a:off x="485280" y="1390319"/>
            <a:ext cx="9153242" cy="5234415"/>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r>
              <a:rPr lang="nl-NL" sz="1600" spc="-1" dirty="0">
                <a:solidFill>
                  <a:schemeClr val="dk2"/>
                </a:solidFill>
                <a:latin typeface="Trebuchet MS"/>
              </a:rPr>
              <a:t>Uit een dubbelblinde studie onder 1729 vrouwen met een kinderwens blijkt dat voedingsdeficiënties relatief vaak voorkomen. Zo had 90% van de vrouwen al vóór de conceptie een lage of suboptimale status van één of meer van de volgende vitaminen: </a:t>
            </a:r>
            <a:r>
              <a:rPr lang="nl-NL" sz="1600" spc="-1" dirty="0">
                <a:solidFill>
                  <a:schemeClr val="accent1"/>
                </a:solidFill>
                <a:latin typeface="Trebuchet MS"/>
              </a:rPr>
              <a:t>foliumzuur, vitamine B2, vitamine B12, vitamine D. </a:t>
            </a:r>
            <a:r>
              <a:rPr lang="nl-NL" sz="1600" spc="-1" dirty="0">
                <a:solidFill>
                  <a:schemeClr val="dk2"/>
                </a:solidFill>
                <a:latin typeface="Trebuchet MS"/>
              </a:rPr>
              <a:t>Bovendien ontwikkelde 54% van de vrouwen later in de zwangerschap een lage </a:t>
            </a:r>
            <a:r>
              <a:rPr lang="nl-NL" sz="1600" spc="-1" dirty="0">
                <a:solidFill>
                  <a:schemeClr val="accent1"/>
                </a:solidFill>
                <a:latin typeface="Trebuchet MS"/>
              </a:rPr>
              <a:t>vitamine B6 </a:t>
            </a:r>
            <a:r>
              <a:rPr lang="nl-NL" sz="1600" spc="-1" dirty="0">
                <a:solidFill>
                  <a:schemeClr val="dk2"/>
                </a:solidFill>
                <a:latin typeface="Trebuchet MS"/>
              </a:rPr>
              <a:t>waarde. (1)</a:t>
            </a:r>
          </a:p>
          <a:p>
            <a:pPr indent="0" defTabSz="457200">
              <a:lnSpc>
                <a:spcPct val="100000"/>
              </a:lnSpc>
              <a:spcBef>
                <a:spcPts val="1001"/>
              </a:spcBef>
              <a:buNone/>
              <a:tabLst>
                <a:tab pos="0" algn="l"/>
              </a:tabLst>
            </a:pPr>
            <a:endParaRPr lang="nl-NL" sz="1600" spc="-1" dirty="0">
              <a:solidFill>
                <a:schemeClr val="dk2"/>
              </a:solidFill>
              <a:latin typeface="Trebuchet MS"/>
            </a:endParaRPr>
          </a:p>
          <a:p>
            <a:pPr indent="0" defTabSz="457200">
              <a:lnSpc>
                <a:spcPct val="100000"/>
              </a:lnSpc>
              <a:spcBef>
                <a:spcPts val="1001"/>
              </a:spcBef>
              <a:buNone/>
              <a:tabLst>
                <a:tab pos="0" algn="l"/>
              </a:tabLst>
            </a:pPr>
            <a:r>
              <a:rPr lang="nl-NL" sz="1600" spc="-1" dirty="0">
                <a:solidFill>
                  <a:schemeClr val="dk2"/>
                </a:solidFill>
                <a:latin typeface="Trebuchet MS"/>
              </a:rPr>
              <a:t>Deze studie benadrukt hoe belangrijk het is dat vrouwen met een kinderwens een persoonlijk voedingsadvies ontvangen en (de risico’s op) voedingsdeficiënties goed in kaart worden gebracht. Daarnaast blijkt dat het gebruik van een kwalitatief hoogwaardige </a:t>
            </a:r>
            <a:r>
              <a:rPr lang="nl-NL" sz="1600" spc="-1" dirty="0" err="1">
                <a:solidFill>
                  <a:schemeClr val="dk2"/>
                </a:solidFill>
                <a:latin typeface="Trebuchet MS"/>
              </a:rPr>
              <a:t>multivitamine</a:t>
            </a:r>
            <a:r>
              <a:rPr lang="nl-NL" sz="1600" spc="-1" dirty="0">
                <a:solidFill>
                  <a:schemeClr val="dk2"/>
                </a:solidFill>
                <a:latin typeface="Trebuchet MS"/>
              </a:rPr>
              <a:t>, vanaf </a:t>
            </a:r>
            <a:r>
              <a:rPr lang="nl-NL" sz="1600" u="sng" spc="-1" dirty="0">
                <a:solidFill>
                  <a:schemeClr val="dk2"/>
                </a:solidFill>
                <a:latin typeface="Trebuchet MS"/>
              </a:rPr>
              <a:t>minimaal 1</a:t>
            </a:r>
            <a:r>
              <a:rPr lang="nl-NL" sz="1600" spc="-1" dirty="0">
                <a:solidFill>
                  <a:schemeClr val="dk2"/>
                </a:solidFill>
                <a:latin typeface="Trebuchet MS"/>
              </a:rPr>
              <a:t> maand vóór de conceptie, een positief effect heeft op de vitaminestatus tijdens de zwangerschap. Vooral het op tijd beginnen is belangrijk, omdat tekorten niet altijd gelijk zijn aangevuld. Ook kan het gebruik ervan bijdragen aan het behoud van een goede vitamine B12 status na de zwangerschap. (1)  </a:t>
            </a:r>
          </a:p>
          <a:p>
            <a:pPr indent="0" defTabSz="457200">
              <a:lnSpc>
                <a:spcPct val="100000"/>
              </a:lnSpc>
              <a:spcBef>
                <a:spcPts val="1001"/>
              </a:spcBef>
              <a:buNone/>
              <a:tabLst>
                <a:tab pos="0" algn="l"/>
              </a:tabLst>
            </a:pPr>
            <a:endParaRPr lang="nl-NL" sz="1600" spc="-1" dirty="0">
              <a:solidFill>
                <a:schemeClr val="dk2"/>
              </a:solidFill>
              <a:latin typeface="Trebuchet MS"/>
            </a:endParaRPr>
          </a:p>
          <a:p>
            <a:pPr indent="0" defTabSz="457200">
              <a:lnSpc>
                <a:spcPct val="100000"/>
              </a:lnSpc>
              <a:spcBef>
                <a:spcPts val="1001"/>
              </a:spcBef>
              <a:buNone/>
              <a:tabLst>
                <a:tab pos="0" algn="l"/>
              </a:tabLst>
            </a:pPr>
            <a:r>
              <a:rPr lang="nl-NL" sz="1600" spc="-1" dirty="0">
                <a:solidFill>
                  <a:schemeClr val="dk2"/>
                </a:solidFill>
                <a:latin typeface="Trebuchet MS"/>
              </a:rPr>
              <a:t>(1) NPN, Geraadpleegd op 26 februari 2024. Gebruik voedingssupplement vóór conceptie goed voor vitaminestatus tijdens de zwangerschap.</a:t>
            </a:r>
          </a:p>
          <a:p>
            <a:pPr indent="0" defTabSz="457200">
              <a:lnSpc>
                <a:spcPct val="100000"/>
              </a:lnSpc>
              <a:spcBef>
                <a:spcPts val="1001"/>
              </a:spcBef>
              <a:buNone/>
              <a:tabLst>
                <a:tab pos="0" algn="l"/>
              </a:tabLst>
            </a:pPr>
            <a:r>
              <a:rPr lang="nl-NL" sz="1600" spc="-1" dirty="0">
                <a:solidFill>
                  <a:schemeClr val="dk2"/>
                </a:solidFill>
                <a:latin typeface="Trebuchet MS"/>
                <a:hlinkClick r:id="rId2"/>
              </a:rPr>
              <a:t>https://www.npninfo.nl/nieuws-en-persberichten/nieuwsbericht/gebruik-supplement-voor-conceptie-goed-voor-vitaminestatus-tijdens-zwangerschap/</a:t>
            </a:r>
            <a:endParaRPr lang="nl-NL" sz="1600" spc="-1" dirty="0">
              <a:solidFill>
                <a:schemeClr val="dk2"/>
              </a:solidFill>
              <a:latin typeface="Trebuchet MS"/>
            </a:endParaRPr>
          </a:p>
          <a:p>
            <a:pPr indent="0" defTabSz="457200">
              <a:lnSpc>
                <a:spcPct val="100000"/>
              </a:lnSpc>
              <a:spcBef>
                <a:spcPts val="1001"/>
              </a:spcBef>
              <a:buNone/>
              <a:tabLst>
                <a:tab pos="0" algn="l"/>
              </a:tabLst>
            </a:pPr>
            <a:endParaRPr lang="nl-NL" sz="16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98068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35E4-9FE1-EDD3-A927-9CF5B7FBAB6A}"/>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85A14599-4127-04E3-250D-882981FFA71E}"/>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Voedingsdeficiënties</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A6B8DFAD-4D5E-D8BD-2832-A386BF983763}"/>
              </a:ext>
            </a:extLst>
          </p:cNvPr>
          <p:cNvSpPr>
            <a:spLocks noGrp="1"/>
          </p:cNvSpPr>
          <p:nvPr>
            <p:ph/>
          </p:nvPr>
        </p:nvSpPr>
        <p:spPr>
          <a:xfrm>
            <a:off x="485280" y="1390319"/>
            <a:ext cx="9153242" cy="5234415"/>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endParaRPr lang="nl-NL" sz="1600" spc="-1" dirty="0">
              <a:solidFill>
                <a:schemeClr val="dk2"/>
              </a:solidFill>
              <a:latin typeface="Trebuchet MS"/>
            </a:endParaRPr>
          </a:p>
          <a:p>
            <a:pPr indent="0" defTabSz="457200">
              <a:lnSpc>
                <a:spcPct val="100000"/>
              </a:lnSpc>
              <a:spcBef>
                <a:spcPts val="1001"/>
              </a:spcBef>
              <a:buNone/>
              <a:tabLst>
                <a:tab pos="0" algn="l"/>
              </a:tabLst>
            </a:pPr>
            <a:r>
              <a:rPr lang="nl-NL" sz="1600" b="0" i="0" dirty="0">
                <a:solidFill>
                  <a:schemeClr val="tx2"/>
                </a:solidFill>
                <a:effectLst/>
              </a:rPr>
              <a:t>Een gebalanceerd en gevarieerd voedingspatroon staat aan de basis van een goede zwangerschap. In de praktijk lukt het echter vaak niet om de essentiële nutriënten voldoende binnen te krijgen met de voeding. </a:t>
            </a:r>
          </a:p>
          <a:p>
            <a:pPr indent="0" defTabSz="457200">
              <a:lnSpc>
                <a:spcPct val="100000"/>
              </a:lnSpc>
              <a:spcBef>
                <a:spcPts val="1001"/>
              </a:spcBef>
              <a:buNone/>
              <a:tabLst>
                <a:tab pos="0" algn="l"/>
              </a:tabLst>
            </a:pPr>
            <a:r>
              <a:rPr lang="nl-NL" sz="1600" b="0" i="0" dirty="0">
                <a:solidFill>
                  <a:schemeClr val="tx2"/>
                </a:solidFill>
                <a:effectLst/>
              </a:rPr>
              <a:t>Specifieke aanbevelingen voor suppletie voorafgaand en/of tijdens de zwangerschap zijn er daarom vanuit de overheid voor </a:t>
            </a:r>
            <a:r>
              <a:rPr lang="nl-NL" sz="1600" b="0" i="0" dirty="0" err="1">
                <a:solidFill>
                  <a:schemeClr val="tx2"/>
                </a:solidFill>
                <a:effectLst/>
              </a:rPr>
              <a:t>oa</a:t>
            </a:r>
            <a:r>
              <a:rPr lang="nl-NL" sz="1600" b="0" i="0" dirty="0">
                <a:solidFill>
                  <a:schemeClr val="tx2"/>
                </a:solidFill>
                <a:effectLst/>
              </a:rPr>
              <a:t>:</a:t>
            </a:r>
          </a:p>
          <a:p>
            <a:pPr marL="514350" indent="-285750" defTabSz="457200">
              <a:lnSpc>
                <a:spcPct val="100000"/>
              </a:lnSpc>
              <a:spcBef>
                <a:spcPts val="1001"/>
              </a:spcBef>
              <a:buFontTx/>
              <a:buChar char="-"/>
              <a:tabLst>
                <a:tab pos="0" algn="l"/>
              </a:tabLst>
            </a:pPr>
            <a:r>
              <a:rPr lang="nl-NL" sz="1600" b="0" i="0" dirty="0">
                <a:solidFill>
                  <a:schemeClr val="tx2"/>
                </a:solidFill>
                <a:effectLst/>
              </a:rPr>
              <a:t>foliumzuur (</a:t>
            </a:r>
            <a:r>
              <a:rPr lang="nl-NL" sz="1600" b="0" i="0" dirty="0" err="1">
                <a:solidFill>
                  <a:schemeClr val="tx2"/>
                </a:solidFill>
                <a:effectLst/>
              </a:rPr>
              <a:t>folaat</a:t>
            </a:r>
            <a:r>
              <a:rPr lang="nl-NL" sz="1600" b="0" i="0" dirty="0">
                <a:solidFill>
                  <a:schemeClr val="tx2"/>
                </a:solidFill>
                <a:effectLst/>
              </a:rPr>
              <a:t>), </a:t>
            </a:r>
          </a:p>
          <a:p>
            <a:pPr marL="514350" indent="-285750" defTabSz="457200">
              <a:lnSpc>
                <a:spcPct val="100000"/>
              </a:lnSpc>
              <a:spcBef>
                <a:spcPts val="1001"/>
              </a:spcBef>
              <a:buFontTx/>
              <a:buChar char="-"/>
              <a:tabLst>
                <a:tab pos="0" algn="l"/>
              </a:tabLst>
            </a:pPr>
            <a:r>
              <a:rPr lang="nl-NL" sz="1600" b="0" i="0" dirty="0">
                <a:solidFill>
                  <a:schemeClr val="tx2"/>
                </a:solidFill>
                <a:effectLst/>
              </a:rPr>
              <a:t>vitamine D, </a:t>
            </a:r>
          </a:p>
          <a:p>
            <a:pPr marL="514350" indent="-285750" defTabSz="457200">
              <a:lnSpc>
                <a:spcPct val="100000"/>
              </a:lnSpc>
              <a:spcBef>
                <a:spcPts val="1001"/>
              </a:spcBef>
              <a:buFontTx/>
              <a:buChar char="-"/>
              <a:tabLst>
                <a:tab pos="0" algn="l"/>
              </a:tabLst>
            </a:pPr>
            <a:r>
              <a:rPr lang="nl-NL" sz="1600" b="0" i="0" dirty="0">
                <a:solidFill>
                  <a:schemeClr val="tx2"/>
                </a:solidFill>
                <a:effectLst/>
              </a:rPr>
              <a:t>calcium, </a:t>
            </a:r>
          </a:p>
          <a:p>
            <a:pPr marL="514350" indent="-285750" defTabSz="457200">
              <a:lnSpc>
                <a:spcPct val="100000"/>
              </a:lnSpc>
              <a:spcBef>
                <a:spcPts val="1001"/>
              </a:spcBef>
              <a:buFontTx/>
              <a:buChar char="-"/>
              <a:tabLst>
                <a:tab pos="0" algn="l"/>
              </a:tabLst>
            </a:pPr>
            <a:r>
              <a:rPr lang="nl-NL" sz="1600" dirty="0">
                <a:solidFill>
                  <a:schemeClr val="tx2"/>
                </a:solidFill>
              </a:rPr>
              <a:t>J</a:t>
            </a:r>
            <a:r>
              <a:rPr lang="nl-NL" sz="1600" b="0" i="0" dirty="0">
                <a:solidFill>
                  <a:schemeClr val="tx2"/>
                </a:solidFill>
                <a:effectLst/>
              </a:rPr>
              <a:t>odium, ijzer</a:t>
            </a:r>
          </a:p>
          <a:p>
            <a:pPr marL="514350" indent="-285750" defTabSz="457200">
              <a:lnSpc>
                <a:spcPct val="100000"/>
              </a:lnSpc>
              <a:spcBef>
                <a:spcPts val="1001"/>
              </a:spcBef>
              <a:buFontTx/>
              <a:buChar char="-"/>
              <a:tabLst>
                <a:tab pos="0" algn="l"/>
              </a:tabLst>
            </a:pPr>
            <a:r>
              <a:rPr lang="nl-NL" sz="1600" b="0" i="0" dirty="0">
                <a:solidFill>
                  <a:schemeClr val="tx2"/>
                </a:solidFill>
                <a:effectLst/>
              </a:rPr>
              <a:t>omega 3-vetzuur DHA</a:t>
            </a:r>
            <a:br>
              <a:rPr lang="nl-NL" sz="1200" dirty="0"/>
            </a:br>
            <a:br>
              <a:rPr lang="nl-NL" sz="1200" dirty="0"/>
            </a:b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387798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86AE-BD2A-044C-074D-9C5D9A992174}"/>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4F8355F5-53CC-71D2-9134-DAA590D8774C}"/>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dirty="0">
                <a:solidFill>
                  <a:schemeClr val="accent1"/>
                </a:solidFill>
              </a:rPr>
              <a:t>Advies Gezondheidsraad</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D42BF59D-DC4B-BAE2-F376-61AD856449AA}"/>
              </a:ext>
            </a:extLst>
          </p:cNvPr>
          <p:cNvSpPr>
            <a:spLocks noGrp="1"/>
          </p:cNvSpPr>
          <p:nvPr>
            <p:ph/>
          </p:nvPr>
        </p:nvSpPr>
        <p:spPr>
          <a:xfrm>
            <a:off x="485280" y="1390319"/>
            <a:ext cx="9153242" cy="5234415"/>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endParaRPr lang="nl-NL" sz="1600" spc="-1" dirty="0">
              <a:solidFill>
                <a:schemeClr val="dk2"/>
              </a:solidFill>
              <a:latin typeface="Trebuchet MS"/>
            </a:endParaRPr>
          </a:p>
          <a:p>
            <a:pPr indent="0" defTabSz="457200">
              <a:lnSpc>
                <a:spcPct val="100000"/>
              </a:lnSpc>
              <a:spcBef>
                <a:spcPts val="1001"/>
              </a:spcBef>
              <a:buNone/>
              <a:tabLst>
                <a:tab pos="0" algn="l"/>
              </a:tabLst>
            </a:pPr>
            <a:br>
              <a:rPr lang="nl-NL" sz="1200" dirty="0"/>
            </a:br>
            <a:br>
              <a:rPr lang="nl-NL" sz="1200" dirty="0"/>
            </a:b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pic>
        <p:nvPicPr>
          <p:cNvPr id="2" name="Afbeelding 1">
            <a:extLst>
              <a:ext uri="{FF2B5EF4-FFF2-40B4-BE49-F238E27FC236}">
                <a16:creationId xmlns:a16="http://schemas.microsoft.com/office/drawing/2014/main" id="{1B77149F-F01C-3FD6-F233-0CAACA6FAC4F}"/>
              </a:ext>
            </a:extLst>
          </p:cNvPr>
          <p:cNvPicPr>
            <a:picLocks noChangeAspect="1"/>
          </p:cNvPicPr>
          <p:nvPr/>
        </p:nvPicPr>
        <p:blipFill>
          <a:blip r:embed="rId2"/>
          <a:stretch>
            <a:fillRect/>
          </a:stretch>
        </p:blipFill>
        <p:spPr>
          <a:xfrm>
            <a:off x="485280" y="1147665"/>
            <a:ext cx="7656048" cy="4861624"/>
          </a:xfrm>
          <a:prstGeom prst="rect">
            <a:avLst/>
          </a:prstGeom>
        </p:spPr>
      </p:pic>
      <p:sp>
        <p:nvSpPr>
          <p:cNvPr id="3" name="Tekstvak 2">
            <a:extLst>
              <a:ext uri="{FF2B5EF4-FFF2-40B4-BE49-F238E27FC236}">
                <a16:creationId xmlns:a16="http://schemas.microsoft.com/office/drawing/2014/main" id="{412185D9-EEE1-2605-701E-D11B5A437289}"/>
              </a:ext>
            </a:extLst>
          </p:cNvPr>
          <p:cNvSpPr txBox="1"/>
          <p:nvPr/>
        </p:nvSpPr>
        <p:spPr>
          <a:xfrm>
            <a:off x="677160" y="5934269"/>
            <a:ext cx="6759338" cy="1015663"/>
          </a:xfrm>
          <a:prstGeom prst="rect">
            <a:avLst/>
          </a:prstGeom>
          <a:noFill/>
        </p:spPr>
        <p:txBody>
          <a:bodyPr wrap="square" rtlCol="0">
            <a:spAutoFit/>
          </a:bodyPr>
          <a:lstStyle/>
          <a:p>
            <a:r>
              <a:rPr lang="nl-NL" sz="1000" dirty="0">
                <a:solidFill>
                  <a:schemeClr val="tx2"/>
                </a:solidFill>
              </a:rPr>
              <a:t>† Dit komt bovenop de voedingsnorm die de gewenste inname van </a:t>
            </a:r>
            <a:r>
              <a:rPr lang="nl-NL" sz="1000" dirty="0" err="1">
                <a:solidFill>
                  <a:schemeClr val="tx2"/>
                </a:solidFill>
              </a:rPr>
              <a:t>folaat</a:t>
            </a:r>
            <a:r>
              <a:rPr lang="nl-NL" sz="1000" dirty="0">
                <a:solidFill>
                  <a:schemeClr val="tx2"/>
                </a:solidFill>
              </a:rPr>
              <a:t> via de voeding betreft. </a:t>
            </a:r>
          </a:p>
          <a:p>
            <a:r>
              <a:rPr lang="nl-NL" sz="1000" dirty="0">
                <a:solidFill>
                  <a:schemeClr val="tx2"/>
                </a:solidFill>
              </a:rPr>
              <a:t># Dit betreft orgaanvlees, lever en leverproducten zoals paté en leverworst. </a:t>
            </a:r>
          </a:p>
          <a:p>
            <a:r>
              <a:rPr lang="nl-NL" sz="1000" dirty="0">
                <a:solidFill>
                  <a:schemeClr val="tx2"/>
                </a:solidFill>
              </a:rPr>
              <a:t>* Op individueel niveau; een algemene aanbeveling over het gebruik van ijzersupplementen is volgens de Gezondheidsraad niet nodig.</a:t>
            </a:r>
          </a:p>
          <a:p>
            <a:endParaRPr lang="nl-NL" sz="1000" dirty="0">
              <a:solidFill>
                <a:schemeClr val="tx2"/>
              </a:solidFill>
            </a:endParaRPr>
          </a:p>
          <a:p>
            <a:endParaRPr lang="nl-NL" sz="1000" dirty="0">
              <a:solidFill>
                <a:schemeClr val="tx2"/>
              </a:solidFill>
            </a:endParaRPr>
          </a:p>
        </p:txBody>
      </p:sp>
    </p:spTree>
    <p:extLst>
      <p:ext uri="{BB962C8B-B14F-4D97-AF65-F5344CB8AC3E}">
        <p14:creationId xmlns:p14="http://schemas.microsoft.com/office/powerpoint/2010/main" val="392644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0230-3F2E-B179-F330-D80E2A803773}"/>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75CCF4D9-1F1D-7BCC-D942-F69BF81BB20F}"/>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Foliumzuur</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77BCB425-F167-E8B0-4496-B1909D2BA000}"/>
              </a:ext>
            </a:extLst>
          </p:cNvPr>
          <p:cNvSpPr>
            <a:spLocks noGrp="1"/>
          </p:cNvSpPr>
          <p:nvPr>
            <p:ph/>
          </p:nvPr>
        </p:nvSpPr>
        <p:spPr>
          <a:xfrm>
            <a:off x="485280" y="1390319"/>
            <a:ext cx="9535798" cy="5122447"/>
          </a:xfrm>
          <a:prstGeom prst="rect">
            <a:avLst/>
          </a:prstGeom>
          <a:noFill/>
          <a:ln w="0">
            <a:noFill/>
          </a:ln>
        </p:spPr>
        <p:txBody>
          <a:bodyPr lIns="90000" tIns="45000" rIns="90000" bIns="45000" anchor="t">
            <a:normAutofit fontScale="92500" lnSpcReduction="20000"/>
          </a:bodyPr>
          <a:lstStyle/>
          <a:p>
            <a:pPr indent="0" defTabSz="457200">
              <a:lnSpc>
                <a:spcPct val="100000"/>
              </a:lnSpc>
              <a:spcBef>
                <a:spcPts val="1001"/>
              </a:spcBef>
              <a:buNone/>
              <a:tabLst>
                <a:tab pos="0" algn="l"/>
              </a:tabLst>
            </a:pPr>
            <a:r>
              <a:rPr lang="nl-NL" sz="1700" b="0" strike="noStrike" spc="-1" dirty="0">
                <a:solidFill>
                  <a:schemeClr val="tx2"/>
                </a:solidFill>
              </a:rPr>
              <a:t>Foliumzuur (vitamine B11 of in België/VS Vitamine B9) is DE vitamine waarvan iedereen inmiddels weet dat deze onmisbaar is tijdens de zwangerschap. </a:t>
            </a:r>
          </a:p>
          <a:p>
            <a:pPr indent="0" defTabSz="457200">
              <a:lnSpc>
                <a:spcPct val="100000"/>
              </a:lnSpc>
              <a:spcBef>
                <a:spcPts val="1001"/>
              </a:spcBef>
              <a:buNone/>
              <a:tabLst>
                <a:tab pos="0" algn="l"/>
              </a:tabLst>
            </a:pPr>
            <a:endParaRPr lang="nl-NL" sz="1700" b="0" strike="noStrike" spc="-1" dirty="0">
              <a:solidFill>
                <a:schemeClr val="tx2"/>
              </a:solidFill>
            </a:endParaRPr>
          </a:p>
          <a:p>
            <a:pPr indent="0" defTabSz="457200">
              <a:lnSpc>
                <a:spcPct val="100000"/>
              </a:lnSpc>
              <a:spcBef>
                <a:spcPts val="1001"/>
              </a:spcBef>
              <a:buNone/>
              <a:tabLst>
                <a:tab pos="0" algn="l"/>
              </a:tabLst>
            </a:pPr>
            <a:r>
              <a:rPr lang="nl-NL" sz="1700" b="0" strike="noStrike" spc="-1" dirty="0">
                <a:solidFill>
                  <a:schemeClr val="tx2"/>
                </a:solidFill>
              </a:rPr>
              <a:t>Het woord </a:t>
            </a:r>
            <a:r>
              <a:rPr lang="nl-NL" sz="1700" b="0" strike="noStrike" spc="-1" dirty="0" err="1">
                <a:solidFill>
                  <a:schemeClr val="tx2"/>
                </a:solidFill>
              </a:rPr>
              <a:t>folium</a:t>
            </a:r>
            <a:r>
              <a:rPr lang="nl-NL" sz="1700" b="0" strike="noStrike" spc="-1" dirty="0">
                <a:solidFill>
                  <a:schemeClr val="tx2"/>
                </a:solidFill>
              </a:rPr>
              <a:t> is de </a:t>
            </a:r>
            <a:r>
              <a:rPr lang="nl-NL" sz="1700" b="0" strike="noStrike" spc="-1" dirty="0" err="1">
                <a:solidFill>
                  <a:schemeClr val="tx2"/>
                </a:solidFill>
              </a:rPr>
              <a:t>latijnse</a:t>
            </a:r>
            <a:r>
              <a:rPr lang="nl-NL" sz="1700" b="0" strike="noStrike" spc="-1" dirty="0">
                <a:solidFill>
                  <a:schemeClr val="tx2"/>
                </a:solidFill>
              </a:rPr>
              <a:t> benaming voor blad. </a:t>
            </a:r>
          </a:p>
          <a:p>
            <a:pPr indent="0" defTabSz="457200">
              <a:lnSpc>
                <a:spcPct val="100000"/>
              </a:lnSpc>
              <a:spcBef>
                <a:spcPts val="1001"/>
              </a:spcBef>
              <a:buNone/>
              <a:tabLst>
                <a:tab pos="0" algn="l"/>
              </a:tabLst>
            </a:pPr>
            <a:r>
              <a:rPr lang="nl-NL" sz="1700" b="0" strike="noStrike" spc="-1" dirty="0">
                <a:solidFill>
                  <a:schemeClr val="tx2"/>
                </a:solidFill>
              </a:rPr>
              <a:t>Je kan dus wel raden waar we het meeste foliumzuur (</a:t>
            </a:r>
            <a:r>
              <a:rPr lang="nl-NL" sz="1700" b="0" strike="noStrike" spc="-1" dirty="0" err="1">
                <a:solidFill>
                  <a:schemeClr val="tx2"/>
                </a:solidFill>
              </a:rPr>
              <a:t>folaat</a:t>
            </a:r>
            <a:r>
              <a:rPr lang="nl-NL" sz="1700" b="0" strike="noStrike" spc="-1" dirty="0">
                <a:solidFill>
                  <a:schemeClr val="tx2"/>
                </a:solidFill>
              </a:rPr>
              <a:t>) uit kunnen halen:</a:t>
            </a:r>
          </a:p>
          <a:p>
            <a:pPr indent="0" defTabSz="457200">
              <a:lnSpc>
                <a:spcPct val="100000"/>
              </a:lnSpc>
              <a:spcBef>
                <a:spcPts val="1001"/>
              </a:spcBef>
              <a:buNone/>
              <a:tabLst>
                <a:tab pos="0" algn="l"/>
              </a:tabLst>
            </a:pPr>
            <a:endParaRPr lang="nl-NL" sz="1700" b="0" strike="noStrike" spc="-1" dirty="0">
              <a:solidFill>
                <a:schemeClr val="tx2"/>
              </a:solidFill>
            </a:endParaRPr>
          </a:p>
          <a:p>
            <a:pPr indent="0" defTabSz="457200">
              <a:lnSpc>
                <a:spcPct val="100000"/>
              </a:lnSpc>
              <a:spcBef>
                <a:spcPts val="1001"/>
              </a:spcBef>
              <a:buNone/>
              <a:tabLst>
                <a:tab pos="0" algn="l"/>
              </a:tabLst>
            </a:pPr>
            <a:endParaRPr lang="nl-NL" sz="1700" b="0" strike="noStrike" spc="-1" dirty="0">
              <a:solidFill>
                <a:schemeClr val="tx2"/>
              </a:solidFill>
            </a:endParaRPr>
          </a:p>
          <a:p>
            <a:pPr indent="0" defTabSz="457200">
              <a:lnSpc>
                <a:spcPct val="100000"/>
              </a:lnSpc>
              <a:spcBef>
                <a:spcPts val="1001"/>
              </a:spcBef>
              <a:buNone/>
              <a:tabLst>
                <a:tab pos="0" algn="l"/>
              </a:tabLst>
            </a:pPr>
            <a:endParaRPr lang="nl-NL" sz="1700" spc="-1" dirty="0">
              <a:solidFill>
                <a:schemeClr val="tx2"/>
              </a:solidFill>
            </a:endParaRPr>
          </a:p>
          <a:p>
            <a:pPr indent="0" defTabSz="457200">
              <a:lnSpc>
                <a:spcPct val="100000"/>
              </a:lnSpc>
              <a:spcBef>
                <a:spcPts val="1001"/>
              </a:spcBef>
              <a:buNone/>
              <a:tabLst>
                <a:tab pos="0" algn="l"/>
              </a:tabLst>
            </a:pPr>
            <a:endParaRPr lang="nl-NL" sz="1700" b="0" strike="noStrike" spc="-1" dirty="0">
              <a:solidFill>
                <a:schemeClr val="tx2"/>
              </a:solidFill>
            </a:endParaRPr>
          </a:p>
          <a:p>
            <a:pPr indent="0" defTabSz="457200">
              <a:lnSpc>
                <a:spcPct val="100000"/>
              </a:lnSpc>
              <a:spcBef>
                <a:spcPts val="1001"/>
              </a:spcBef>
              <a:buNone/>
              <a:tabLst>
                <a:tab pos="0" algn="l"/>
              </a:tabLst>
            </a:pPr>
            <a:endParaRPr lang="nl-NL" sz="1700" spc="-1" dirty="0">
              <a:solidFill>
                <a:schemeClr val="tx2"/>
              </a:solidFill>
            </a:endParaRPr>
          </a:p>
          <a:p>
            <a:pPr indent="0" defTabSz="457200">
              <a:lnSpc>
                <a:spcPct val="100000"/>
              </a:lnSpc>
              <a:spcBef>
                <a:spcPts val="1001"/>
              </a:spcBef>
              <a:buNone/>
              <a:tabLst>
                <a:tab pos="0" algn="l"/>
              </a:tabLst>
            </a:pPr>
            <a:endParaRPr lang="nl-NL" sz="1700" b="0" strike="noStrike" spc="-1" dirty="0">
              <a:solidFill>
                <a:schemeClr val="tx2"/>
              </a:solidFill>
            </a:endParaRPr>
          </a:p>
          <a:p>
            <a:pPr indent="0" defTabSz="457200">
              <a:lnSpc>
                <a:spcPct val="100000"/>
              </a:lnSpc>
              <a:spcBef>
                <a:spcPts val="1001"/>
              </a:spcBef>
              <a:buNone/>
              <a:tabLst>
                <a:tab pos="0" algn="l"/>
              </a:tabLst>
            </a:pPr>
            <a:r>
              <a:rPr lang="nl-NL" sz="1700" b="0" strike="noStrike" spc="-1" dirty="0">
                <a:solidFill>
                  <a:schemeClr val="tx2"/>
                </a:solidFill>
              </a:rPr>
              <a:t>De natuurlijke vorm van foliumzuur is </a:t>
            </a:r>
            <a:r>
              <a:rPr lang="nl-NL" sz="1700" b="0" strike="noStrike" spc="-1" dirty="0" err="1">
                <a:solidFill>
                  <a:schemeClr val="tx2"/>
                </a:solidFill>
              </a:rPr>
              <a:t>folaat</a:t>
            </a:r>
            <a:r>
              <a:rPr lang="nl-NL" sz="1700" b="0" strike="noStrike" spc="-1" dirty="0">
                <a:solidFill>
                  <a:schemeClr val="tx2"/>
                </a:solidFill>
              </a:rPr>
              <a:t>. Bij een tekort aan </a:t>
            </a:r>
            <a:r>
              <a:rPr lang="nl-NL" sz="1700" b="0" strike="noStrike" spc="-1" dirty="0" err="1">
                <a:solidFill>
                  <a:schemeClr val="tx2"/>
                </a:solidFill>
              </a:rPr>
              <a:t>folaat</a:t>
            </a:r>
            <a:r>
              <a:rPr lang="nl-NL" sz="1700" b="0" strike="noStrike" spc="-1" dirty="0">
                <a:solidFill>
                  <a:schemeClr val="tx2"/>
                </a:solidFill>
              </a:rPr>
              <a:t> ontstaat bloedarmoede en er is een verhoogde kans op een open ruggetje, hazenlip en gespleten verhemelte. Omdat de kans klein is dat men voldoende foliumzuur via de voeding binnenkrijgt, luidt het </a:t>
            </a:r>
            <a:r>
              <a:rPr lang="nl-NL" sz="1700" b="0" u="sng" strike="noStrike" spc="-1" dirty="0">
                <a:solidFill>
                  <a:schemeClr val="tx2"/>
                </a:solidFill>
              </a:rPr>
              <a:t>reguliere</a:t>
            </a:r>
            <a:r>
              <a:rPr lang="nl-NL" sz="1700" b="0" strike="noStrike" spc="-1" dirty="0">
                <a:solidFill>
                  <a:schemeClr val="tx2"/>
                </a:solidFill>
              </a:rPr>
              <a:t> advies: 400 microgram minimaal 4 weken voor de conceptie tot en met de 10e week van de zwangerschap. </a:t>
            </a:r>
          </a:p>
          <a:p>
            <a:pPr indent="0" defTabSz="457200">
              <a:lnSpc>
                <a:spcPct val="100000"/>
              </a:lnSpc>
              <a:spcBef>
                <a:spcPts val="1001"/>
              </a:spcBef>
              <a:buNone/>
              <a:tabLst>
                <a:tab pos="0" algn="l"/>
              </a:tabLst>
            </a:pPr>
            <a:r>
              <a:rPr lang="nl-NL" sz="1700" b="0" strike="noStrike" spc="-1" dirty="0">
                <a:solidFill>
                  <a:schemeClr val="tx2"/>
                </a:solidFill>
              </a:rPr>
              <a:t>Het is volkomen veilig en raadzaam om de volledige zwangerschap door deze vitamine te blijven slikken. </a:t>
            </a: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pic>
        <p:nvPicPr>
          <p:cNvPr id="3" name="Afbeelding 2">
            <a:extLst>
              <a:ext uri="{FF2B5EF4-FFF2-40B4-BE49-F238E27FC236}">
                <a16:creationId xmlns:a16="http://schemas.microsoft.com/office/drawing/2014/main" id="{34B8FE34-F97C-4118-5ABB-A8D8E59F8F18}"/>
              </a:ext>
            </a:extLst>
          </p:cNvPr>
          <p:cNvPicPr>
            <a:picLocks noChangeAspect="1"/>
          </p:cNvPicPr>
          <p:nvPr/>
        </p:nvPicPr>
        <p:blipFill>
          <a:blip r:embed="rId2"/>
          <a:stretch>
            <a:fillRect/>
          </a:stretch>
        </p:blipFill>
        <p:spPr>
          <a:xfrm>
            <a:off x="3153747" y="2880728"/>
            <a:ext cx="2761861" cy="1731026"/>
          </a:xfrm>
          <a:prstGeom prst="rect">
            <a:avLst/>
          </a:prstGeom>
        </p:spPr>
      </p:pic>
    </p:spTree>
    <p:extLst>
      <p:ext uri="{BB962C8B-B14F-4D97-AF65-F5344CB8AC3E}">
        <p14:creationId xmlns:p14="http://schemas.microsoft.com/office/powerpoint/2010/main" val="361834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1D6D-A0DE-4FB2-FB60-C4A04ED4C2B3}"/>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694E0896-4D4C-2E58-D4EF-35E1D81186E3}"/>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Omzetting van foliumzuur</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B11C74A7-9E7E-D3DD-4FE6-C46CC649AEBC}"/>
              </a:ext>
            </a:extLst>
          </p:cNvPr>
          <p:cNvSpPr>
            <a:spLocks noGrp="1"/>
          </p:cNvSpPr>
          <p:nvPr>
            <p:ph/>
          </p:nvPr>
        </p:nvSpPr>
        <p:spPr>
          <a:xfrm>
            <a:off x="485280" y="1390320"/>
            <a:ext cx="8787600" cy="4650120"/>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r>
              <a:rPr lang="nl-NL" sz="1800" b="0" strike="noStrike" spc="-1" dirty="0">
                <a:solidFill>
                  <a:schemeClr val="tx2"/>
                </a:solidFill>
              </a:rPr>
              <a:t>De omzetting van synthetische foliumzuur (</a:t>
            </a:r>
            <a:r>
              <a:rPr lang="nl-NL" sz="1800" b="0" strike="noStrike" spc="-1" dirty="0" err="1">
                <a:solidFill>
                  <a:schemeClr val="tx2"/>
                </a:solidFill>
              </a:rPr>
              <a:t>pteroylmonoglutaminezuur</a:t>
            </a:r>
            <a:r>
              <a:rPr lang="nl-NL" sz="1800" b="0" strike="noStrike" spc="-1" dirty="0">
                <a:solidFill>
                  <a:schemeClr val="tx2"/>
                </a:solidFill>
              </a:rPr>
              <a:t>) gaat niet altijd goed. Maar liefst 45% van de wereldbevolking hebben een ‘</a:t>
            </a:r>
            <a:r>
              <a:rPr lang="nl-NL" sz="1800" b="0" strike="noStrike" spc="-1" dirty="0" err="1">
                <a:solidFill>
                  <a:schemeClr val="tx2"/>
                </a:solidFill>
              </a:rPr>
              <a:t>gen</a:t>
            </a:r>
            <a:r>
              <a:rPr lang="nl-NL" sz="1800" spc="-1" dirty="0" err="1">
                <a:solidFill>
                  <a:schemeClr val="tx2"/>
                </a:solidFill>
              </a:rPr>
              <a:t>-</a:t>
            </a:r>
            <a:r>
              <a:rPr lang="nl-NL" sz="1800" b="0" strike="noStrike" spc="-1" dirty="0" err="1">
                <a:solidFill>
                  <a:schemeClr val="tx2"/>
                </a:solidFill>
              </a:rPr>
              <a:t>defect</a:t>
            </a:r>
            <a:r>
              <a:rPr lang="nl-NL" sz="1800" b="0" strike="noStrike" spc="-1" dirty="0">
                <a:solidFill>
                  <a:schemeClr val="tx2"/>
                </a:solidFill>
              </a:rPr>
              <a:t>’ waardoor deze niet goed omgezet kan worden. Bij inname meer dan 400 </a:t>
            </a:r>
            <a:r>
              <a:rPr lang="nl-NL" sz="1800" b="0" strike="noStrike" spc="-1" dirty="0" err="1">
                <a:solidFill>
                  <a:schemeClr val="tx2"/>
                </a:solidFill>
              </a:rPr>
              <a:t>mcg</a:t>
            </a:r>
            <a:r>
              <a:rPr lang="nl-NL" sz="1800" b="0" strike="noStrike" spc="-1" dirty="0">
                <a:solidFill>
                  <a:schemeClr val="tx2"/>
                </a:solidFill>
              </a:rPr>
              <a:t> kunnen er klachten ontstaan</a:t>
            </a:r>
            <a:r>
              <a:rPr lang="nl-NL" sz="1800" spc="-1" dirty="0">
                <a:solidFill>
                  <a:schemeClr val="tx2"/>
                </a:solidFill>
              </a:rPr>
              <a:t>:</a:t>
            </a:r>
            <a:r>
              <a:rPr lang="nl-NL" sz="1800" b="0" strike="noStrike" spc="-1" dirty="0">
                <a:solidFill>
                  <a:schemeClr val="tx2"/>
                </a:solidFill>
              </a:rPr>
              <a:t> hoofdpijn, misselijkheid en klachten aan het zenuwstelsel. </a:t>
            </a:r>
          </a:p>
          <a:p>
            <a:pPr indent="0" defTabSz="457200">
              <a:lnSpc>
                <a:spcPct val="100000"/>
              </a:lnSpc>
              <a:spcBef>
                <a:spcPts val="1001"/>
              </a:spcBef>
              <a:buNone/>
              <a:tabLst>
                <a:tab pos="0" algn="l"/>
              </a:tabLst>
            </a:pPr>
            <a:r>
              <a:rPr lang="nl-NL" sz="1800" b="0" strike="noStrike" spc="-1" dirty="0">
                <a:solidFill>
                  <a:schemeClr val="tx2"/>
                </a:solidFill>
              </a:rPr>
              <a:t>Hierbij is het dus van belang om de actieve vorm van foliumzuur (</a:t>
            </a:r>
            <a:r>
              <a:rPr lang="nl-NL" sz="1800" b="0" strike="noStrike" spc="-1" dirty="0" err="1">
                <a:solidFill>
                  <a:schemeClr val="tx2"/>
                </a:solidFill>
              </a:rPr>
              <a:t>folaat</a:t>
            </a:r>
            <a:r>
              <a:rPr lang="nl-NL" sz="1800" b="0" strike="noStrike" spc="-1" dirty="0">
                <a:solidFill>
                  <a:schemeClr val="tx2"/>
                </a:solidFill>
              </a:rPr>
              <a:t>) te adviseren, zodat deze direct opgenomen en gebruikt kan worden door het lichaam. </a:t>
            </a:r>
          </a:p>
          <a:p>
            <a:pPr indent="0" defTabSz="457200">
              <a:lnSpc>
                <a:spcPct val="100000"/>
              </a:lnSpc>
              <a:spcBef>
                <a:spcPts val="1001"/>
              </a:spcBef>
              <a:buNone/>
              <a:tabLst>
                <a:tab pos="0" algn="l"/>
              </a:tabLst>
            </a:pPr>
            <a:r>
              <a:rPr lang="nl-NL" sz="1800" b="0" strike="noStrike" spc="-1" dirty="0">
                <a:solidFill>
                  <a:schemeClr val="accent2"/>
                </a:solidFill>
              </a:rPr>
              <a:t>Hoe herken je de juiste vorm van foliumzuur? </a:t>
            </a:r>
          </a:p>
          <a:p>
            <a:pPr indent="0" defTabSz="457200">
              <a:lnSpc>
                <a:spcPct val="100000"/>
              </a:lnSpc>
              <a:spcBef>
                <a:spcPts val="1001"/>
              </a:spcBef>
              <a:buNone/>
              <a:tabLst>
                <a:tab pos="0" algn="l"/>
              </a:tabLst>
            </a:pPr>
            <a:r>
              <a:rPr lang="nl-NL" sz="1400" b="0" strike="noStrike" spc="-1" dirty="0">
                <a:solidFill>
                  <a:schemeClr val="tx2"/>
                </a:solidFill>
              </a:rPr>
              <a:t>Let op de woordjes: </a:t>
            </a:r>
            <a:r>
              <a:rPr lang="nl-NL" sz="1400" b="0" strike="noStrike" spc="-1" dirty="0" err="1">
                <a:solidFill>
                  <a:schemeClr val="tx2"/>
                </a:solidFill>
              </a:rPr>
              <a:t>folaat</a:t>
            </a:r>
            <a:r>
              <a:rPr lang="nl-NL" sz="1400" b="0" strike="noStrike" spc="-1" dirty="0">
                <a:solidFill>
                  <a:schemeClr val="tx2"/>
                </a:solidFill>
              </a:rPr>
              <a:t>, 5-methyltetrahydrofolaat (5-mthf), l-</a:t>
            </a:r>
            <a:r>
              <a:rPr lang="nl-NL" sz="1400" b="0" strike="noStrike" spc="-1" dirty="0" err="1">
                <a:solidFill>
                  <a:schemeClr val="tx2"/>
                </a:solidFill>
              </a:rPr>
              <a:t>methylfolaat</a:t>
            </a:r>
            <a:r>
              <a:rPr lang="nl-NL" sz="1400" b="0" strike="noStrike" spc="-1" dirty="0">
                <a:solidFill>
                  <a:schemeClr val="tx2"/>
                </a:solidFill>
              </a:rPr>
              <a:t>, </a:t>
            </a:r>
            <a:r>
              <a:rPr lang="nl-NL" sz="1400" spc="-1" dirty="0" err="1">
                <a:solidFill>
                  <a:schemeClr val="tx2"/>
                </a:solidFill>
              </a:rPr>
              <a:t>Q</a:t>
            </a:r>
            <a:r>
              <a:rPr lang="nl-NL" sz="1400" b="0" strike="noStrike" spc="-1" dirty="0" err="1">
                <a:solidFill>
                  <a:schemeClr val="tx2"/>
                </a:solidFill>
              </a:rPr>
              <a:t>uatrefolic</a:t>
            </a:r>
            <a:r>
              <a:rPr lang="nl-NL" sz="1400" b="0" strike="noStrike" spc="-1" dirty="0">
                <a:solidFill>
                  <a:schemeClr val="tx2"/>
                </a:solidFill>
              </a:rPr>
              <a:t>, </a:t>
            </a:r>
            <a:r>
              <a:rPr lang="nl-NL" sz="1400" b="0" strike="noStrike" spc="-1" dirty="0" err="1">
                <a:solidFill>
                  <a:schemeClr val="tx2"/>
                </a:solidFill>
              </a:rPr>
              <a:t>Metfolin</a:t>
            </a:r>
            <a:endParaRPr lang="nl-NL" sz="1400" b="0" strike="noStrike" spc="-1" dirty="0">
              <a:solidFill>
                <a:schemeClr val="tx2"/>
              </a:solidFill>
            </a:endParaRPr>
          </a:p>
          <a:p>
            <a:pPr indent="0" defTabSz="457200">
              <a:lnSpc>
                <a:spcPct val="100000"/>
              </a:lnSpc>
              <a:spcBef>
                <a:spcPts val="1001"/>
              </a:spcBef>
              <a:buNone/>
              <a:tabLst>
                <a:tab pos="0" algn="l"/>
              </a:tabLst>
            </a:pPr>
            <a:endParaRPr lang="nl-NL" sz="1800" b="0" strike="noStrike" spc="-1" dirty="0">
              <a:solidFill>
                <a:srgbClr val="000000"/>
              </a:solidFill>
            </a:endParaRPr>
          </a:p>
          <a:p>
            <a:pPr indent="0" defTabSz="457200">
              <a:lnSpc>
                <a:spcPct val="100000"/>
              </a:lnSpc>
              <a:spcBef>
                <a:spcPts val="1001"/>
              </a:spcBef>
              <a:buNone/>
              <a:tabLst>
                <a:tab pos="0" algn="l"/>
              </a:tabLst>
            </a:pPr>
            <a:r>
              <a:rPr lang="nl-NL" sz="1400" b="1" spc="-1" dirty="0">
                <a:solidFill>
                  <a:schemeClr val="tx2"/>
                </a:solidFill>
                <a:latin typeface="Trebuchet MS"/>
              </a:rPr>
              <a:t>Samenstelling dagdosering per capsule 					%ADH</a:t>
            </a:r>
          </a:p>
          <a:p>
            <a:pPr indent="0" defTabSz="457200">
              <a:lnSpc>
                <a:spcPct val="100000"/>
              </a:lnSpc>
              <a:spcBef>
                <a:spcPts val="1001"/>
              </a:spcBef>
              <a:buNone/>
              <a:tabLst>
                <a:tab pos="0" algn="l"/>
              </a:tabLst>
            </a:pPr>
            <a:r>
              <a:rPr lang="nl-NL" sz="1400" spc="-1" dirty="0">
                <a:solidFill>
                  <a:schemeClr val="tx2"/>
                </a:solidFill>
                <a:latin typeface="Trebuchet MS"/>
              </a:rPr>
              <a:t>Actieve foliumzuur 	(5-methyltetrahydrofolaat)		400 µg	200</a:t>
            </a:r>
          </a:p>
          <a:p>
            <a:pPr indent="0" defTabSz="457200">
              <a:lnSpc>
                <a:spcPct val="100000"/>
              </a:lnSpc>
              <a:spcBef>
                <a:spcPts val="1001"/>
              </a:spcBef>
              <a:buNone/>
              <a:tabLst>
                <a:tab pos="0" algn="l"/>
              </a:tabLst>
            </a:pPr>
            <a:r>
              <a:rPr lang="nl-NL" sz="1400" spc="-1" dirty="0">
                <a:solidFill>
                  <a:schemeClr val="tx2"/>
                </a:solidFill>
                <a:latin typeface="Trebuchet MS"/>
              </a:rPr>
              <a:t>Vit. B12 (</a:t>
            </a:r>
            <a:r>
              <a:rPr lang="nl-NL" sz="1400" spc="-1" dirty="0" err="1">
                <a:solidFill>
                  <a:schemeClr val="tx2"/>
                </a:solidFill>
                <a:latin typeface="Trebuchet MS"/>
              </a:rPr>
              <a:t>methylcobalamine</a:t>
            </a:r>
            <a:r>
              <a:rPr lang="nl-NL" sz="1400" spc="-1" dirty="0">
                <a:solidFill>
                  <a:schemeClr val="tx2"/>
                </a:solidFill>
                <a:latin typeface="Trebuchet MS"/>
              </a:rPr>
              <a:t>)	 				3 µg		120</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pic>
        <p:nvPicPr>
          <p:cNvPr id="2" name="Afbeelding 1">
            <a:extLst>
              <a:ext uri="{FF2B5EF4-FFF2-40B4-BE49-F238E27FC236}">
                <a16:creationId xmlns:a16="http://schemas.microsoft.com/office/drawing/2014/main" id="{F998B9EF-EE70-9FF4-BF9C-BFC1CB20A562}"/>
              </a:ext>
            </a:extLst>
          </p:cNvPr>
          <p:cNvPicPr>
            <a:picLocks noChangeAspect="1"/>
          </p:cNvPicPr>
          <p:nvPr/>
        </p:nvPicPr>
        <p:blipFill>
          <a:blip r:embed="rId2"/>
          <a:stretch>
            <a:fillRect/>
          </a:stretch>
        </p:blipFill>
        <p:spPr>
          <a:xfrm>
            <a:off x="7604449" y="4598044"/>
            <a:ext cx="1138076" cy="2161647"/>
          </a:xfrm>
          <a:prstGeom prst="rect">
            <a:avLst/>
          </a:prstGeom>
        </p:spPr>
      </p:pic>
    </p:spTree>
    <p:extLst>
      <p:ext uri="{BB962C8B-B14F-4D97-AF65-F5344CB8AC3E}">
        <p14:creationId xmlns:p14="http://schemas.microsoft.com/office/powerpoint/2010/main" val="54229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AAE0-3DDE-EA91-C4DB-AE9427C5E836}"/>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BDB26851-DA21-C23E-EE1D-54BE2EF41EB5}"/>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Omzetting van foliumzuur</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026A6C5C-B43F-AA5C-05F9-66B790ABC884}"/>
              </a:ext>
            </a:extLst>
          </p:cNvPr>
          <p:cNvSpPr>
            <a:spLocks noGrp="1"/>
          </p:cNvSpPr>
          <p:nvPr>
            <p:ph/>
          </p:nvPr>
        </p:nvSpPr>
        <p:spPr>
          <a:xfrm>
            <a:off x="485280" y="1390320"/>
            <a:ext cx="8787600" cy="4650120"/>
          </a:xfrm>
          <a:prstGeom prst="rect">
            <a:avLst/>
          </a:prstGeom>
          <a:noFill/>
          <a:ln w="0">
            <a:noFill/>
          </a:ln>
        </p:spPr>
        <p:txBody>
          <a:bodyPr lIns="90000" tIns="45000" rIns="90000" bIns="45000" anchor="t">
            <a:normAutofit/>
          </a:bodyPr>
          <a:lstStyle/>
          <a:p>
            <a:pPr indent="0" defTabSz="457200">
              <a:lnSpc>
                <a:spcPct val="100000"/>
              </a:lnSpc>
              <a:spcBef>
                <a:spcPts val="1001"/>
              </a:spcBef>
              <a:buNone/>
              <a:tabLst>
                <a:tab pos="0" algn="l"/>
              </a:tabLst>
            </a:pPr>
            <a:r>
              <a:rPr lang="nl-NL" sz="1800" spc="-1" dirty="0">
                <a:solidFill>
                  <a:schemeClr val="dk2"/>
                </a:solidFill>
              </a:rPr>
              <a:t>Foliumzuur kan niet zonder vitamine B12! </a:t>
            </a:r>
          </a:p>
          <a:p>
            <a:pPr indent="0" defTabSz="457200">
              <a:lnSpc>
                <a:spcPct val="100000"/>
              </a:lnSpc>
              <a:spcBef>
                <a:spcPts val="1001"/>
              </a:spcBef>
              <a:buNone/>
              <a:tabLst>
                <a:tab pos="0" algn="l"/>
              </a:tabLst>
            </a:pPr>
            <a:endParaRPr lang="nl-NL" sz="1800" spc="-1" dirty="0">
              <a:solidFill>
                <a:schemeClr val="dk2"/>
              </a:solidFill>
            </a:endParaRPr>
          </a:p>
          <a:p>
            <a:pPr marL="514350" indent="-285750" defTabSz="457200">
              <a:lnSpc>
                <a:spcPct val="100000"/>
              </a:lnSpc>
              <a:spcBef>
                <a:spcPts val="1001"/>
              </a:spcBef>
              <a:buFontTx/>
              <a:buChar char="-"/>
              <a:tabLst>
                <a:tab pos="0" algn="l"/>
              </a:tabLst>
            </a:pPr>
            <a:r>
              <a:rPr lang="nl-NL" sz="1800" spc="-1" dirty="0">
                <a:solidFill>
                  <a:schemeClr val="dk2"/>
                </a:solidFill>
              </a:rPr>
              <a:t>Foliumzuur en B12 zijn bijna onafscheidelijk van elkaar, want deze gaan hand in hand tijdens de opname en alle omzettingsprocessen. </a:t>
            </a:r>
          </a:p>
          <a:p>
            <a:pPr marL="514350" indent="-285750" defTabSz="457200">
              <a:lnSpc>
                <a:spcPct val="100000"/>
              </a:lnSpc>
              <a:spcBef>
                <a:spcPts val="1001"/>
              </a:spcBef>
              <a:buFontTx/>
              <a:buChar char="-"/>
              <a:tabLst>
                <a:tab pos="0" algn="l"/>
              </a:tabLst>
            </a:pPr>
            <a:r>
              <a:rPr lang="nl-NL" sz="1800" spc="-1" dirty="0">
                <a:solidFill>
                  <a:schemeClr val="dk2"/>
                </a:solidFill>
              </a:rPr>
              <a:t>Hoge doseringen foliumzuur kunnen een B12 tekort maskeren. B12 tekorten worden erg veel gezien tijdens de zwangerschap en extra aandacht hiervoor is van groot belang. </a:t>
            </a:r>
          </a:p>
          <a:p>
            <a:pPr marL="514350" indent="-285750" defTabSz="457200">
              <a:lnSpc>
                <a:spcPct val="100000"/>
              </a:lnSpc>
              <a:spcBef>
                <a:spcPts val="1001"/>
              </a:spcBef>
              <a:buFontTx/>
              <a:buChar char="-"/>
              <a:tabLst>
                <a:tab pos="0" algn="l"/>
              </a:tabLst>
            </a:pPr>
            <a:r>
              <a:rPr lang="nl-NL" sz="1800" spc="-1" dirty="0">
                <a:solidFill>
                  <a:schemeClr val="dk2"/>
                </a:solidFill>
              </a:rPr>
              <a:t>Moeders met een B12 tekort hebben 5x meer risico op een baby met een open ruggetje dan moeders met een goede B12 status hebben. Ook kan het een risicofactor zijn voor miskramen. </a:t>
            </a:r>
          </a:p>
          <a:p>
            <a:pPr marL="514350" indent="-285750" defTabSz="457200">
              <a:lnSpc>
                <a:spcPct val="100000"/>
              </a:lnSpc>
              <a:spcBef>
                <a:spcPts val="1001"/>
              </a:spcBef>
              <a:buFontTx/>
              <a:buChar char="-"/>
              <a:tabLst>
                <a:tab pos="0" algn="l"/>
              </a:tabLst>
            </a:pPr>
            <a:endParaRPr lang="nl-NL" sz="1800" spc="-1" dirty="0">
              <a:solidFill>
                <a:schemeClr val="dk2"/>
              </a:solidFill>
            </a:endParaRPr>
          </a:p>
          <a:p>
            <a:pPr indent="0" defTabSz="457200">
              <a:lnSpc>
                <a:spcPct val="100000"/>
              </a:lnSpc>
              <a:spcBef>
                <a:spcPts val="1001"/>
              </a:spcBef>
              <a:buNone/>
              <a:tabLst>
                <a:tab pos="0" algn="l"/>
              </a:tabLst>
            </a:pPr>
            <a:r>
              <a:rPr lang="nl-NL" sz="1800" spc="-1" dirty="0">
                <a:solidFill>
                  <a:schemeClr val="dk2"/>
                </a:solidFill>
              </a:rPr>
              <a:t>Inmiddels weten jullie ook dat er verschillende vormen van B12 zijn, </a:t>
            </a:r>
          </a:p>
          <a:p>
            <a:pPr indent="0" defTabSz="457200">
              <a:lnSpc>
                <a:spcPct val="100000"/>
              </a:lnSpc>
              <a:spcBef>
                <a:spcPts val="1001"/>
              </a:spcBef>
              <a:buNone/>
              <a:tabLst>
                <a:tab pos="0" algn="l"/>
              </a:tabLst>
            </a:pPr>
            <a:r>
              <a:rPr lang="nl-NL" sz="1800" spc="-1" dirty="0">
                <a:solidFill>
                  <a:schemeClr val="dk2"/>
                </a:solidFill>
              </a:rPr>
              <a:t>zie </a:t>
            </a:r>
            <a:r>
              <a:rPr lang="nl-NL" sz="1800" spc="-1" dirty="0">
                <a:solidFill>
                  <a:schemeClr val="accent2"/>
                </a:solidFill>
              </a:rPr>
              <a:t>training suppletie 1 en 2 op ericawinkel.nl</a:t>
            </a: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240253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4676-393E-87D8-C6E2-D1F659D1E8C9}"/>
            </a:ext>
          </a:extLst>
        </p:cNvPr>
        <p:cNvGrpSpPr/>
        <p:nvPr/>
      </p:nvGrpSpPr>
      <p:grpSpPr>
        <a:xfrm>
          <a:off x="0" y="0"/>
          <a:ext cx="0" cy="0"/>
          <a:chOff x="0" y="0"/>
          <a:chExt cx="0" cy="0"/>
        </a:xfrm>
      </p:grpSpPr>
      <p:sp>
        <p:nvSpPr>
          <p:cNvPr id="118" name="PlaceHolder 1">
            <a:extLst>
              <a:ext uri="{FF2B5EF4-FFF2-40B4-BE49-F238E27FC236}">
                <a16:creationId xmlns:a16="http://schemas.microsoft.com/office/drawing/2014/main" id="{A5499056-55BC-76BF-574F-F30DA064FB26}"/>
              </a:ext>
            </a:extLst>
          </p:cNvPr>
          <p:cNvSpPr>
            <a:spLocks noGrp="1"/>
          </p:cNvSpPr>
          <p:nvPr>
            <p:ph type="title"/>
          </p:nvPr>
        </p:nvSpPr>
        <p:spPr>
          <a:xfrm>
            <a:off x="677160" y="609480"/>
            <a:ext cx="8595720" cy="131976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nl-NL" sz="3600" spc="-1" dirty="0">
                <a:solidFill>
                  <a:schemeClr val="accent1"/>
                </a:solidFill>
                <a:latin typeface="Trebuchet MS"/>
              </a:rPr>
              <a:t>Vitamine D</a:t>
            </a:r>
            <a:br>
              <a:rPr sz="3600" dirty="0"/>
            </a:br>
            <a:endParaRPr lang="nl-NL" sz="3600" b="0" strike="noStrike" spc="-1" dirty="0">
              <a:solidFill>
                <a:srgbClr val="000000"/>
              </a:solidFill>
              <a:latin typeface="Arial"/>
            </a:endParaRPr>
          </a:p>
        </p:txBody>
      </p:sp>
      <p:sp>
        <p:nvSpPr>
          <p:cNvPr id="119" name="PlaceHolder 2">
            <a:extLst>
              <a:ext uri="{FF2B5EF4-FFF2-40B4-BE49-F238E27FC236}">
                <a16:creationId xmlns:a16="http://schemas.microsoft.com/office/drawing/2014/main" id="{46F1CC03-162B-821D-4292-154D84495445}"/>
              </a:ext>
            </a:extLst>
          </p:cNvPr>
          <p:cNvSpPr>
            <a:spLocks noGrp="1"/>
          </p:cNvSpPr>
          <p:nvPr>
            <p:ph/>
          </p:nvPr>
        </p:nvSpPr>
        <p:spPr>
          <a:xfrm>
            <a:off x="485280" y="1390320"/>
            <a:ext cx="8787600" cy="4650120"/>
          </a:xfrm>
          <a:prstGeom prst="rect">
            <a:avLst/>
          </a:prstGeom>
          <a:noFill/>
          <a:ln w="0">
            <a:noFill/>
          </a:ln>
        </p:spPr>
        <p:txBody>
          <a:bodyPr lIns="90000" tIns="45000" rIns="90000" bIns="45000" anchor="t">
            <a:normAutofit fontScale="92500" lnSpcReduction="20000"/>
          </a:bodyPr>
          <a:lstStyle/>
          <a:p>
            <a:pPr indent="0" defTabSz="457200">
              <a:lnSpc>
                <a:spcPct val="100000"/>
              </a:lnSpc>
              <a:spcBef>
                <a:spcPts val="1001"/>
              </a:spcBef>
              <a:buNone/>
              <a:tabLst>
                <a:tab pos="0" algn="l"/>
              </a:tabLst>
            </a:pPr>
            <a:r>
              <a:rPr lang="nl-NL" sz="1800" spc="-1" dirty="0">
                <a:solidFill>
                  <a:schemeClr val="dk2"/>
                </a:solidFill>
              </a:rPr>
              <a:t>Ook vitamine D tekorten liggen snel op de loer, omdat het wordt afgeraden om te gaan zonnebaden tijdens de zwangerschap </a:t>
            </a:r>
            <a:r>
              <a:rPr lang="nl-NL" sz="1800" spc="-1" dirty="0" err="1">
                <a:solidFill>
                  <a:schemeClr val="dk2"/>
                </a:solidFill>
              </a:rPr>
              <a:t>ivm</a:t>
            </a:r>
            <a:r>
              <a:rPr lang="nl-NL" sz="1800" spc="-1" dirty="0">
                <a:solidFill>
                  <a:schemeClr val="dk2"/>
                </a:solidFill>
              </a:rPr>
              <a:t> zwangerschapsmasker (hyperpigmentatie). </a:t>
            </a:r>
          </a:p>
          <a:p>
            <a:pPr indent="0" defTabSz="457200">
              <a:lnSpc>
                <a:spcPct val="100000"/>
              </a:lnSpc>
              <a:spcBef>
                <a:spcPts val="1001"/>
              </a:spcBef>
              <a:buNone/>
              <a:tabLst>
                <a:tab pos="0" algn="l"/>
              </a:tabLst>
            </a:pPr>
            <a:endParaRPr lang="nl-NL" sz="1800" spc="-1" dirty="0">
              <a:solidFill>
                <a:schemeClr val="dk2"/>
              </a:solidFill>
            </a:endParaRPr>
          </a:p>
          <a:p>
            <a:pPr marL="514350" indent="-285750" defTabSz="457200">
              <a:lnSpc>
                <a:spcPct val="100000"/>
              </a:lnSpc>
              <a:spcBef>
                <a:spcPts val="1001"/>
              </a:spcBef>
              <a:buFontTx/>
              <a:buChar char="-"/>
              <a:tabLst>
                <a:tab pos="0" algn="l"/>
              </a:tabLst>
            </a:pPr>
            <a:r>
              <a:rPr lang="nl-NL" sz="1800" spc="-1" dirty="0">
                <a:solidFill>
                  <a:schemeClr val="dk2"/>
                </a:solidFill>
              </a:rPr>
              <a:t>Tijdens de zwangerschap is er een extra verhoogd behoefte aan deze vitamine. Zo blijkt dat de adviesdosering van 800 ie (10 microgram) de optimale waardes niet kan bijbenen. </a:t>
            </a:r>
          </a:p>
          <a:p>
            <a:pPr indent="0" defTabSz="457200">
              <a:lnSpc>
                <a:spcPct val="100000"/>
              </a:lnSpc>
              <a:spcBef>
                <a:spcPts val="1001"/>
              </a:spcBef>
              <a:buNone/>
              <a:tabLst>
                <a:tab pos="0" algn="l"/>
              </a:tabLst>
            </a:pPr>
            <a:endParaRPr lang="nl-NL" sz="1800" spc="-1" dirty="0">
              <a:solidFill>
                <a:schemeClr val="dk2"/>
              </a:solidFill>
            </a:endParaRPr>
          </a:p>
          <a:p>
            <a:pPr marL="514350" indent="-285750" defTabSz="457200">
              <a:lnSpc>
                <a:spcPct val="100000"/>
              </a:lnSpc>
              <a:spcBef>
                <a:spcPts val="1001"/>
              </a:spcBef>
              <a:buFontTx/>
              <a:buChar char="-"/>
              <a:tabLst>
                <a:tab pos="0" algn="l"/>
              </a:tabLst>
            </a:pPr>
            <a:r>
              <a:rPr lang="nl-NL" sz="1800" spc="-1" dirty="0">
                <a:solidFill>
                  <a:schemeClr val="dk2"/>
                </a:solidFill>
              </a:rPr>
              <a:t>1000 IE (25 Microgram) of hoger is volkomen veilig en mogelijk noodzakelijk om zwangerschapscomplicaties en vroeggeboorte te voorkomen.</a:t>
            </a:r>
          </a:p>
          <a:p>
            <a:pPr marL="514350" indent="-285750" defTabSz="457200">
              <a:lnSpc>
                <a:spcPct val="100000"/>
              </a:lnSpc>
              <a:spcBef>
                <a:spcPts val="1001"/>
              </a:spcBef>
              <a:buFontTx/>
              <a:buChar char="-"/>
              <a:tabLst>
                <a:tab pos="0" algn="l"/>
              </a:tabLst>
            </a:pPr>
            <a:endParaRPr lang="nl-NL" sz="1800" spc="-1" dirty="0">
              <a:solidFill>
                <a:schemeClr val="dk2"/>
              </a:solidFill>
            </a:endParaRPr>
          </a:p>
          <a:p>
            <a:pPr marL="514350" indent="-285750" defTabSz="457200">
              <a:lnSpc>
                <a:spcPct val="100000"/>
              </a:lnSpc>
              <a:spcBef>
                <a:spcPts val="1001"/>
              </a:spcBef>
              <a:buFontTx/>
              <a:buChar char="-"/>
              <a:tabLst>
                <a:tab pos="0" algn="l"/>
              </a:tabLst>
            </a:pPr>
            <a:r>
              <a:rPr lang="nl-NL" sz="1800" spc="-1" dirty="0">
                <a:solidFill>
                  <a:schemeClr val="tx2"/>
                </a:solidFill>
              </a:rPr>
              <a:t>Een gunstig effect van vitamine D-suppletie tijdens de zwangerschap lijkt te          bestaan ten aanzien van de groei in de eerste 5 levensjaren. *</a:t>
            </a:r>
          </a:p>
          <a:p>
            <a:pPr indent="0" defTabSz="457200">
              <a:lnSpc>
                <a:spcPct val="100000"/>
              </a:lnSpc>
              <a:spcBef>
                <a:spcPts val="1001"/>
              </a:spcBef>
              <a:buNone/>
              <a:tabLst>
                <a:tab pos="0" algn="l"/>
              </a:tabLst>
            </a:pPr>
            <a:endParaRPr lang="nl-NL" sz="1800" spc="-1" dirty="0">
              <a:solidFill>
                <a:schemeClr val="dk2"/>
              </a:solidFill>
              <a:latin typeface="Trebuchet MS"/>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r>
              <a:rPr lang="nl-NL" sz="1600" b="0" strike="noStrike" spc="-1" dirty="0">
                <a:solidFill>
                  <a:schemeClr val="accent1"/>
                </a:solidFill>
              </a:rPr>
              <a:t>*</a:t>
            </a:r>
            <a:r>
              <a:rPr lang="nl-NL" sz="1600" b="0" strike="noStrike" spc="-1" dirty="0" err="1">
                <a:solidFill>
                  <a:schemeClr val="accent1"/>
                </a:solidFill>
              </a:rPr>
              <a:t>Orthokennis</a:t>
            </a:r>
            <a:r>
              <a:rPr lang="nl-NL" sz="1600" b="0" strike="noStrike" spc="-1" dirty="0">
                <a:solidFill>
                  <a:schemeClr val="accent1"/>
                </a:solidFill>
              </a:rPr>
              <a:t> https://www.orthokennis.nl/artikelen/voedingsstoffen-rondom-zwangerschap</a:t>
            </a: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a:p>
            <a:pPr indent="0" defTabSz="457200">
              <a:lnSpc>
                <a:spcPct val="100000"/>
              </a:lnSpc>
              <a:spcBef>
                <a:spcPts val="1001"/>
              </a:spcBef>
              <a:buNone/>
              <a:tabLst>
                <a:tab pos="0" algn="l"/>
              </a:tabLst>
            </a:pPr>
            <a:endParaRPr lang="nl-NL" sz="1800" b="0" strike="noStrike" spc="-1" dirty="0">
              <a:solidFill>
                <a:srgbClr val="000000"/>
              </a:solidFill>
              <a:latin typeface="Arial"/>
            </a:endParaRPr>
          </a:p>
        </p:txBody>
      </p:sp>
    </p:spTree>
    <p:extLst>
      <p:ext uri="{BB962C8B-B14F-4D97-AF65-F5344CB8AC3E}">
        <p14:creationId xmlns:p14="http://schemas.microsoft.com/office/powerpoint/2010/main" val="4282033270"/>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majorFont>
      <a:minorFont>
        <a:latin typeface="Trebuchet MS" panose="020B0603020202020204"/>
        <a:ea typeface=""/>
        <a:cs typeface=""/>
      </a:minorFont>
    </a:fontScheme>
    <a:fmtScheme>
      <a:fillStyleLst>
        <a:solidFill>
          <a:schemeClr val="phClr"/>
        </a:solidFill>
        <a:gradFill>
          <a:gsLst>
            <a:gs pos="0">
              <a:schemeClr val="phClr">
                <a:tint val="65000"/>
                <a:lumMod val="110000"/>
              </a:schemeClr>
            </a:gs>
            <a:gs pos="88000">
              <a:schemeClr val="phClr">
                <a:tint val="90000"/>
              </a:schemeClr>
            </a:gs>
          </a:gsLst>
          <a:lin ang="5400000" scaled="0"/>
          <a:tileRect/>
        </a:gradFill>
        <a:gradFill>
          <a:gsLst>
            <a:gs pos="0">
              <a:schemeClr val="phClr">
                <a:tint val="96000"/>
                <a:lumMod val="100000"/>
              </a:schemeClr>
            </a:gs>
            <a:gs pos="78000">
              <a:schemeClr val="phClr">
                <a:shade val="94000"/>
                <a:lumMod val="94000"/>
              </a:schemeClr>
            </a:gs>
          </a:gsLst>
          <a:lin ang="5400000" scaled="0"/>
          <a:tileRect/>
        </a:gradFill>
      </a:fillStyleLst>
      <a:lnStyleLst>
        <a:ln w="12700" cap="rnd" cmpd="sng" algn="ctr">
          <a:prstDash val="solid"/>
        </a:ln>
        <a:ln w="19050" cap="rnd" cmpd="sng" algn="ctr">
          <a:prstDash val="solid"/>
        </a:ln>
        <a:ln w="25400"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tileRect/>
        </a:gradFill>
        <a:gradFill>
          <a:gsLst>
            <a:gs pos="0">
              <a:schemeClr val="phClr">
                <a:tint val="90000"/>
                <a:lumMod val="110000"/>
              </a:schemeClr>
            </a:gs>
            <a:gs pos="100000">
              <a:schemeClr val="phClr">
                <a:shade val="94000"/>
                <a:lumMod val="96000"/>
              </a:schemeClr>
            </a:gs>
          </a:gsLst>
          <a:path path="circle">
            <a:fillToRect l="50000" t="50000" r="100000" b="10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3731</TotalTime>
  <Words>2768</Words>
  <Application>Microsoft Office PowerPoint</Application>
  <PresentationFormat>Breedbeeld</PresentationFormat>
  <Paragraphs>344</Paragraphs>
  <Slides>21</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21</vt:i4>
      </vt:variant>
    </vt:vector>
  </HeadingPairs>
  <TitlesOfParts>
    <vt:vector size="30" baseType="lpstr">
      <vt:lpstr>Arial</vt:lpstr>
      <vt:lpstr>Calibri</vt:lpstr>
      <vt:lpstr>Roboto</vt:lpstr>
      <vt:lpstr>Symbol</vt:lpstr>
      <vt:lpstr>Times New Roman</vt:lpstr>
      <vt:lpstr>Trebuchet MS</vt:lpstr>
      <vt:lpstr>Wingdings</vt:lpstr>
      <vt:lpstr>Facet</vt:lpstr>
      <vt:lpstr>Facet</vt:lpstr>
      <vt:lpstr>Erica Suppletie</vt:lpstr>
      <vt:lpstr>Kinderwens of in verwachting? </vt:lpstr>
      <vt:lpstr>Voedingsdeficiënties </vt:lpstr>
      <vt:lpstr>Voedingsdeficiënties </vt:lpstr>
      <vt:lpstr>Advies Gezondheidsraad </vt:lpstr>
      <vt:lpstr>Foliumzuur </vt:lpstr>
      <vt:lpstr>Omzetting van foliumzuur </vt:lpstr>
      <vt:lpstr>Omzetting van foliumzuur </vt:lpstr>
      <vt:lpstr>Vitamine D </vt:lpstr>
      <vt:lpstr>Jodium, ijzer  </vt:lpstr>
      <vt:lpstr>Omega 3 vetzuur DHA   </vt:lpstr>
      <vt:lpstr>Prenatal multivitamine   </vt:lpstr>
      <vt:lpstr>PowerPoint-presentatie</vt:lpstr>
      <vt:lpstr>PowerPoint-presentatie</vt:lpstr>
      <vt:lpstr>Zwangerschapskwaaltjes, wat te doen?   </vt:lpstr>
      <vt:lpstr>Geschikt bij zwangerschap:   </vt:lpstr>
      <vt:lpstr>Vermijden bij zwangerschap:   </vt:lpstr>
      <vt:lpstr>Frambozenblad   </vt:lpstr>
      <vt:lpstr>NIEUW bij Erica: Skin Support   </vt:lpstr>
      <vt:lpstr>NIEUW bij Erica: Skin Support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 Fiselier</dc:creator>
  <dc:description/>
  <cp:lastModifiedBy>M Fiselier</cp:lastModifiedBy>
  <cp:revision>134</cp:revision>
  <cp:lastPrinted>2025-01-27T15:03:00Z</cp:lastPrinted>
  <dcterms:created xsi:type="dcterms:W3CDTF">2024-10-11T07:51:12Z</dcterms:created>
  <dcterms:modified xsi:type="dcterms:W3CDTF">2025-01-28T11:30:10Z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Breedbeeld</vt:lpwstr>
  </property>
  <property fmtid="{D5CDD505-2E9C-101B-9397-08002B2CF9AE}" pid="3" name="Slides">
    <vt:i4>9</vt:i4>
  </property>
</Properties>
</file>