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sldIdLst>
    <p:sldId id="256" r:id="rId2"/>
    <p:sldId id="294" r:id="rId3"/>
    <p:sldId id="311" r:id="rId4"/>
    <p:sldId id="295" r:id="rId5"/>
    <p:sldId id="296" r:id="rId6"/>
    <p:sldId id="309" r:id="rId7"/>
    <p:sldId id="297" r:id="rId8"/>
    <p:sldId id="298" r:id="rId9"/>
    <p:sldId id="300" r:id="rId10"/>
    <p:sldId id="310" r:id="rId11"/>
    <p:sldId id="307" r:id="rId12"/>
    <p:sldId id="305" r:id="rId13"/>
    <p:sldId id="304" r:id="rId14"/>
    <p:sldId id="306" r:id="rId15"/>
    <p:sldId id="312" r:id="rId16"/>
    <p:sldId id="313" r:id="rId17"/>
    <p:sldId id="314" r:id="rId18"/>
    <p:sldId id="301" r:id="rId19"/>
    <p:sldId id="308" r:id="rId20"/>
    <p:sldId id="287" r:id="rId21"/>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361527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16707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631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22789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292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421652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107147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163659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107258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10AE46-8214-4D0C-A33D-9335B2341ABE}" type="datetimeFigureOut">
              <a:rPr lang="nl-NL" smtClean="0"/>
              <a:t>3-4-2025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22863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C10AE46-8214-4D0C-A33D-9335B2341ABE}" type="datetimeFigureOut">
              <a:rPr lang="nl-NL" smtClean="0"/>
              <a:t>3-4-2025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114165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C10AE46-8214-4D0C-A33D-9335B2341ABE}" type="datetimeFigureOut">
              <a:rPr lang="nl-NL" smtClean="0"/>
              <a:t>3-4-2025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62300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C10AE46-8214-4D0C-A33D-9335B2341ABE}" type="datetimeFigureOut">
              <a:rPr lang="nl-NL" smtClean="0"/>
              <a:t>3-4-2025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47422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0AE46-8214-4D0C-A33D-9335B2341ABE}" type="datetimeFigureOut">
              <a:rPr lang="nl-NL" smtClean="0"/>
              <a:t>3-4-2025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24407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C10AE46-8214-4D0C-A33D-9335B2341ABE}" type="datetimeFigureOut">
              <a:rPr lang="nl-NL" smtClean="0"/>
              <a:t>3-4-2025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253680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C10AE46-8214-4D0C-A33D-9335B2341ABE}" type="datetimeFigureOut">
              <a:rPr lang="nl-NL" smtClean="0"/>
              <a:t>3-4-2025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CC2B4C-0452-45A0-8AB3-50CF50C4DD37}" type="slidenum">
              <a:rPr lang="nl-NL" smtClean="0"/>
              <a:t>‹#›</a:t>
            </a:fld>
            <a:endParaRPr lang="nl-NL"/>
          </a:p>
        </p:txBody>
      </p:sp>
    </p:spTree>
    <p:extLst>
      <p:ext uri="{BB962C8B-B14F-4D97-AF65-F5344CB8AC3E}">
        <p14:creationId xmlns:p14="http://schemas.microsoft.com/office/powerpoint/2010/main" val="256602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10AE46-8214-4D0C-A33D-9335B2341ABE}" type="datetimeFigureOut">
              <a:rPr lang="nl-NL" smtClean="0"/>
              <a:t>3-4-2025</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CC2B4C-0452-45A0-8AB3-50CF50C4DD37}" type="slidenum">
              <a:rPr lang="nl-NL" smtClean="0"/>
              <a:t>‹#›</a:t>
            </a:fld>
            <a:endParaRPr lang="nl-NL"/>
          </a:p>
        </p:txBody>
      </p:sp>
    </p:spTree>
    <p:extLst>
      <p:ext uri="{BB962C8B-B14F-4D97-AF65-F5344CB8AC3E}">
        <p14:creationId xmlns:p14="http://schemas.microsoft.com/office/powerpoint/2010/main" val="106006347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v-t1Z5-oPt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pninfo.nl/wp-content/uploads/2021/01/5-Infoblad-web-Ashwaganda-Rhodiola-antidepressiv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iu9cUrVwvY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E3AC9-2155-D555-A2D5-23A5FF142804}"/>
              </a:ext>
            </a:extLst>
          </p:cNvPr>
          <p:cNvSpPr>
            <a:spLocks noGrp="1"/>
          </p:cNvSpPr>
          <p:nvPr>
            <p:ph type="ctrTitle"/>
          </p:nvPr>
        </p:nvSpPr>
        <p:spPr/>
        <p:txBody>
          <a:bodyPr/>
          <a:lstStyle/>
          <a:p>
            <a:r>
              <a:rPr lang="nl-NL" dirty="0"/>
              <a:t>Erica Suppletie</a:t>
            </a:r>
          </a:p>
        </p:txBody>
      </p:sp>
      <p:sp>
        <p:nvSpPr>
          <p:cNvPr id="3" name="Ondertitel 2">
            <a:extLst>
              <a:ext uri="{FF2B5EF4-FFF2-40B4-BE49-F238E27FC236}">
                <a16:creationId xmlns:a16="http://schemas.microsoft.com/office/drawing/2014/main" id="{86A77761-7557-58A6-3546-7E1AE669045C}"/>
              </a:ext>
            </a:extLst>
          </p:cNvPr>
          <p:cNvSpPr>
            <a:spLocks noGrp="1"/>
          </p:cNvSpPr>
          <p:nvPr>
            <p:ph type="subTitle" idx="1"/>
          </p:nvPr>
        </p:nvSpPr>
        <p:spPr/>
        <p:txBody>
          <a:bodyPr/>
          <a:lstStyle/>
          <a:p>
            <a:r>
              <a:rPr lang="nl-NL"/>
              <a:t>Training 4: </a:t>
            </a:r>
            <a:r>
              <a:rPr lang="nl-NL" dirty="0"/>
              <a:t>Stress </a:t>
            </a:r>
          </a:p>
          <a:p>
            <a:endParaRPr lang="nl-NL" dirty="0"/>
          </a:p>
        </p:txBody>
      </p:sp>
      <p:pic>
        <p:nvPicPr>
          <p:cNvPr id="4" name="Picture 2" descr="C:\Users\Zijerveld\Desktop\Erica\promotie, online, offline\NS 25.11.2014\Erica_logo_final_PO_herbals_1080x651_PMS.jpg">
            <a:extLst>
              <a:ext uri="{FF2B5EF4-FFF2-40B4-BE49-F238E27FC236}">
                <a16:creationId xmlns:a16="http://schemas.microsoft.com/office/drawing/2014/main" id="{F5398F96-03F0-A8D0-89EB-E327EBB29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3511" y="6117221"/>
            <a:ext cx="1008112" cy="60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13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ress heeft invloed op lichaam en geest - Jongerenwerk Barkema en De Haan">
            <a:extLst>
              <a:ext uri="{FF2B5EF4-FFF2-40B4-BE49-F238E27FC236}">
                <a16:creationId xmlns:a16="http://schemas.microsoft.com/office/drawing/2014/main" id="{8E4344CE-6098-533B-A634-479C25538B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609600"/>
            <a:ext cx="6074942" cy="611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3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F6170-C89B-C031-D734-64F37375B565}"/>
              </a:ext>
            </a:extLst>
          </p:cNvPr>
          <p:cNvSpPr>
            <a:spLocks noGrp="1"/>
          </p:cNvSpPr>
          <p:nvPr>
            <p:ph type="title"/>
          </p:nvPr>
        </p:nvSpPr>
        <p:spPr/>
        <p:txBody>
          <a:bodyPr/>
          <a:lstStyle/>
          <a:p>
            <a:r>
              <a:rPr lang="nl-NL" dirty="0"/>
              <a:t>How stress </a:t>
            </a:r>
            <a:r>
              <a:rPr lang="nl-NL" dirty="0" err="1"/>
              <a:t>affects</a:t>
            </a:r>
            <a:r>
              <a:rPr lang="nl-NL" dirty="0"/>
              <a:t> </a:t>
            </a:r>
            <a:r>
              <a:rPr lang="nl-NL" dirty="0" err="1"/>
              <a:t>the</a:t>
            </a:r>
            <a:r>
              <a:rPr lang="nl-NL" dirty="0"/>
              <a:t> body</a:t>
            </a:r>
          </a:p>
        </p:txBody>
      </p:sp>
      <p:sp>
        <p:nvSpPr>
          <p:cNvPr id="3" name="Tijdelijke aanduiding voor inhoud 2">
            <a:extLst>
              <a:ext uri="{FF2B5EF4-FFF2-40B4-BE49-F238E27FC236}">
                <a16:creationId xmlns:a16="http://schemas.microsoft.com/office/drawing/2014/main" id="{D89F5C78-1BE6-8C01-BE9F-9B7C5AF7B47C}"/>
              </a:ext>
            </a:extLst>
          </p:cNvPr>
          <p:cNvSpPr>
            <a:spLocks noGrp="1"/>
          </p:cNvSpPr>
          <p:nvPr>
            <p:ph idx="1"/>
          </p:nvPr>
        </p:nvSpPr>
        <p:spPr/>
        <p:txBody>
          <a:bodyPr/>
          <a:lstStyle/>
          <a:p>
            <a:r>
              <a:rPr lang="nl-NL" dirty="0">
                <a:hlinkClick r:id="rId2"/>
              </a:rPr>
              <a:t>https://youtu.be/v-t1Z5-oPtU</a:t>
            </a:r>
            <a:endParaRPr lang="nl-NL" dirty="0"/>
          </a:p>
          <a:p>
            <a:pPr marL="0" indent="0">
              <a:buNone/>
            </a:pPr>
            <a:endParaRPr lang="nl-NL" dirty="0"/>
          </a:p>
        </p:txBody>
      </p:sp>
    </p:spTree>
    <p:extLst>
      <p:ext uri="{BB962C8B-B14F-4D97-AF65-F5344CB8AC3E}">
        <p14:creationId xmlns:p14="http://schemas.microsoft.com/office/powerpoint/2010/main" val="5436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831A0-AA19-556C-532C-6CECB045291B}"/>
              </a:ext>
            </a:extLst>
          </p:cNvPr>
          <p:cNvSpPr>
            <a:spLocks noGrp="1"/>
          </p:cNvSpPr>
          <p:nvPr>
            <p:ph type="title"/>
          </p:nvPr>
        </p:nvSpPr>
        <p:spPr/>
        <p:txBody>
          <a:bodyPr/>
          <a:lstStyle/>
          <a:p>
            <a:r>
              <a:rPr lang="nl-NL" dirty="0"/>
              <a:t>Nutriënten</a:t>
            </a:r>
          </a:p>
        </p:txBody>
      </p:sp>
      <p:sp>
        <p:nvSpPr>
          <p:cNvPr id="3" name="Tijdelijke aanduiding voor inhoud 2">
            <a:extLst>
              <a:ext uri="{FF2B5EF4-FFF2-40B4-BE49-F238E27FC236}">
                <a16:creationId xmlns:a16="http://schemas.microsoft.com/office/drawing/2014/main" id="{4BED5E8A-6259-5B7F-EB51-44C666861340}"/>
              </a:ext>
            </a:extLst>
          </p:cNvPr>
          <p:cNvSpPr>
            <a:spLocks noGrp="1"/>
          </p:cNvSpPr>
          <p:nvPr>
            <p:ph idx="1"/>
          </p:nvPr>
        </p:nvSpPr>
        <p:spPr>
          <a:xfrm>
            <a:off x="597159" y="1268963"/>
            <a:ext cx="8676843" cy="4772399"/>
          </a:xfrm>
        </p:spPr>
        <p:txBody>
          <a:bodyPr>
            <a:normAutofit lnSpcReduction="10000"/>
          </a:bodyPr>
          <a:lstStyle/>
          <a:p>
            <a:r>
              <a:rPr lang="nl-NL" dirty="0"/>
              <a:t>Om het lichaam optimaal te ondersteunen tegen stress is het ten eerste belangrijk dat men zorgt voor een optimale nutriëntenstatus. Dit betekent dat er geen nutriëntendeficiënties aanwezig zijn. </a:t>
            </a:r>
          </a:p>
          <a:p>
            <a:pPr marL="0" indent="0">
              <a:buNone/>
            </a:pPr>
            <a:r>
              <a:rPr lang="nl-NL" dirty="0"/>
              <a:t>     Een goede </a:t>
            </a:r>
            <a:r>
              <a:rPr lang="nl-NL" u="sng" dirty="0"/>
              <a:t>voeding</a:t>
            </a:r>
            <a:r>
              <a:rPr lang="nl-NL" dirty="0"/>
              <a:t> is zeer belangrijk, aangevuld met supplementen.</a:t>
            </a:r>
          </a:p>
          <a:p>
            <a:pPr marL="0" indent="0">
              <a:buNone/>
            </a:pPr>
            <a:endParaRPr lang="nl-NL" dirty="0"/>
          </a:p>
          <a:p>
            <a:r>
              <a:rPr lang="nl-NL" dirty="0"/>
              <a:t>Verbetering van de darmgezondheid. De microbiële flora is belangrijk voor een goede gezondheid. Deze heeft een belangrijke functie in de voedselvertering en is van invloed op allerlei fysiologische, immunologische en neurologische processen. Stress is van grote invloed op het maagdarmkanaal. </a:t>
            </a:r>
            <a:r>
              <a:rPr lang="nl-NL" u="sng" dirty="0" err="1"/>
              <a:t>Probiotica</a:t>
            </a:r>
            <a:r>
              <a:rPr lang="nl-NL" u="sng" dirty="0"/>
              <a:t> en voedingsvezels </a:t>
            </a:r>
            <a:r>
              <a:rPr lang="nl-NL" dirty="0"/>
              <a:t>zijn belangrijk. </a:t>
            </a:r>
          </a:p>
          <a:p>
            <a:pPr marL="0" indent="0">
              <a:buNone/>
            </a:pPr>
            <a:r>
              <a:rPr lang="nl-NL" dirty="0">
                <a:solidFill>
                  <a:srgbClr val="0070C0"/>
                </a:solidFill>
              </a:rPr>
              <a:t>    </a:t>
            </a:r>
            <a:r>
              <a:rPr lang="nl-NL" sz="1100" dirty="0" err="1">
                <a:solidFill>
                  <a:srgbClr val="0070C0"/>
                </a:solidFill>
              </a:rPr>
              <a:t>Acidophilus</a:t>
            </a:r>
            <a:r>
              <a:rPr lang="nl-NL" sz="1100" dirty="0">
                <a:solidFill>
                  <a:srgbClr val="0070C0"/>
                </a:solidFill>
              </a:rPr>
              <a:t> Plus bevat </a:t>
            </a:r>
            <a:r>
              <a:rPr lang="nl-NL" sz="1100" dirty="0" err="1">
                <a:solidFill>
                  <a:srgbClr val="0070C0"/>
                </a:solidFill>
              </a:rPr>
              <a:t>Lactobacillus</a:t>
            </a:r>
            <a:r>
              <a:rPr lang="nl-NL" sz="1100" dirty="0">
                <a:solidFill>
                  <a:srgbClr val="0070C0"/>
                </a:solidFill>
              </a:rPr>
              <a:t> </a:t>
            </a:r>
            <a:r>
              <a:rPr lang="nl-NL" sz="1100" dirty="0" err="1">
                <a:solidFill>
                  <a:srgbClr val="0070C0"/>
                </a:solidFill>
              </a:rPr>
              <a:t>rhamnosus</a:t>
            </a:r>
            <a:r>
              <a:rPr lang="nl-NL" sz="1100" dirty="0">
                <a:solidFill>
                  <a:srgbClr val="0070C0"/>
                </a:solidFill>
              </a:rPr>
              <a:t>; helpt bij het verminderen van angst door het verminderen van stresshormonen                 </a:t>
            </a:r>
          </a:p>
          <a:p>
            <a:pPr marL="0" indent="0">
              <a:buNone/>
            </a:pPr>
            <a:r>
              <a:rPr lang="nl-NL" sz="1100" dirty="0">
                <a:solidFill>
                  <a:srgbClr val="0070C0"/>
                </a:solidFill>
              </a:rPr>
              <a:t>       en GABA neurotransmitter receptoren.</a:t>
            </a:r>
          </a:p>
          <a:p>
            <a:pPr marL="0" indent="0">
              <a:buNone/>
            </a:pPr>
            <a:endParaRPr lang="nl-NL" dirty="0"/>
          </a:p>
          <a:p>
            <a:r>
              <a:rPr lang="nl-NL" dirty="0"/>
              <a:t>Basis suppletie komt ook hier weer terug: Vitamine C en D, Magnesium, Omega 3 vetzuren, B-vitamines. Daily </a:t>
            </a:r>
            <a:r>
              <a:rPr lang="nl-NL" dirty="0" err="1"/>
              <a:t>multivitamine</a:t>
            </a:r>
            <a:r>
              <a:rPr lang="nl-NL" dirty="0"/>
              <a:t> is een ‘must’.</a:t>
            </a:r>
          </a:p>
          <a:p>
            <a:endParaRPr lang="nl-NL" dirty="0"/>
          </a:p>
          <a:p>
            <a:pPr marL="0" indent="0">
              <a:buNone/>
            </a:pPr>
            <a:endParaRPr lang="nl-NL" dirty="0"/>
          </a:p>
        </p:txBody>
      </p:sp>
      <p:pic>
        <p:nvPicPr>
          <p:cNvPr id="4" name="Afbeelding 3">
            <a:extLst>
              <a:ext uri="{FF2B5EF4-FFF2-40B4-BE49-F238E27FC236}">
                <a16:creationId xmlns:a16="http://schemas.microsoft.com/office/drawing/2014/main" id="{E0AF4549-AD3E-343D-4238-CA4EF1624C3C}"/>
              </a:ext>
            </a:extLst>
          </p:cNvPr>
          <p:cNvPicPr>
            <a:picLocks noChangeAspect="1"/>
          </p:cNvPicPr>
          <p:nvPr/>
        </p:nvPicPr>
        <p:blipFill>
          <a:blip r:embed="rId2"/>
          <a:stretch>
            <a:fillRect/>
          </a:stretch>
        </p:blipFill>
        <p:spPr>
          <a:xfrm>
            <a:off x="9125338" y="3429000"/>
            <a:ext cx="815341" cy="1651065"/>
          </a:xfrm>
          <a:prstGeom prst="rect">
            <a:avLst/>
          </a:prstGeom>
        </p:spPr>
      </p:pic>
    </p:spTree>
    <p:extLst>
      <p:ext uri="{BB962C8B-B14F-4D97-AF65-F5344CB8AC3E}">
        <p14:creationId xmlns:p14="http://schemas.microsoft.com/office/powerpoint/2010/main" val="368530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F6107-9861-43F2-9B1F-3CA0901F6D2D}"/>
              </a:ext>
            </a:extLst>
          </p:cNvPr>
          <p:cNvSpPr>
            <a:spLocks noGrp="1"/>
          </p:cNvSpPr>
          <p:nvPr>
            <p:ph type="title"/>
          </p:nvPr>
        </p:nvSpPr>
        <p:spPr>
          <a:xfrm>
            <a:off x="677334" y="637592"/>
            <a:ext cx="8596668" cy="1320800"/>
          </a:xfrm>
        </p:spPr>
        <p:txBody>
          <a:bodyPr/>
          <a:lstStyle/>
          <a:p>
            <a:r>
              <a:rPr lang="nl-NL" dirty="0" err="1"/>
              <a:t>Fyto</a:t>
            </a:r>
            <a:r>
              <a:rPr lang="nl-NL" dirty="0"/>
              <a:t> nutriënten I</a:t>
            </a:r>
          </a:p>
        </p:txBody>
      </p:sp>
      <p:sp>
        <p:nvSpPr>
          <p:cNvPr id="3" name="Tijdelijke aanduiding voor inhoud 2">
            <a:extLst>
              <a:ext uri="{FF2B5EF4-FFF2-40B4-BE49-F238E27FC236}">
                <a16:creationId xmlns:a16="http://schemas.microsoft.com/office/drawing/2014/main" id="{4F95680B-21FC-ED98-5DC2-7EF138DC33F0}"/>
              </a:ext>
            </a:extLst>
          </p:cNvPr>
          <p:cNvSpPr>
            <a:spLocks noGrp="1"/>
          </p:cNvSpPr>
          <p:nvPr>
            <p:ph idx="1"/>
          </p:nvPr>
        </p:nvSpPr>
        <p:spPr>
          <a:xfrm>
            <a:off x="574697" y="1763486"/>
            <a:ext cx="8895873" cy="3802014"/>
          </a:xfrm>
        </p:spPr>
        <p:txBody>
          <a:bodyPr>
            <a:normAutofit fontScale="70000" lnSpcReduction="20000"/>
          </a:bodyPr>
          <a:lstStyle/>
          <a:p>
            <a:r>
              <a:rPr lang="nl-NL" dirty="0"/>
              <a:t>Kamille; kalmerende eigenschappen voor maag &amp; darmen, </a:t>
            </a:r>
            <a:r>
              <a:rPr lang="nl-NL" dirty="0" err="1"/>
              <a:t>slaapbevorderend</a:t>
            </a:r>
            <a:endParaRPr lang="nl-NL" dirty="0"/>
          </a:p>
          <a:p>
            <a:r>
              <a:rPr lang="nl-NL" dirty="0"/>
              <a:t>Passiebloem; </a:t>
            </a:r>
            <a:r>
              <a:rPr lang="nl-NL" dirty="0" err="1"/>
              <a:t>stressverminderende</a:t>
            </a:r>
            <a:r>
              <a:rPr lang="nl-NL" dirty="0"/>
              <a:t> / ontspannende werking</a:t>
            </a:r>
          </a:p>
          <a:p>
            <a:r>
              <a:rPr lang="nl-NL" dirty="0"/>
              <a:t>Hop; </a:t>
            </a:r>
            <a:r>
              <a:rPr lang="nl-NL" dirty="0" err="1"/>
              <a:t>slaapbevorderend</a:t>
            </a:r>
            <a:endParaRPr lang="nl-NL" dirty="0"/>
          </a:p>
          <a:p>
            <a:r>
              <a:rPr lang="nl-NL" dirty="0" err="1"/>
              <a:t>Ijzerhard</a:t>
            </a:r>
            <a:r>
              <a:rPr lang="nl-NL" dirty="0"/>
              <a:t>; kalmerende werking op zenuwstelsel, kan helpen bij het verminderen van stress en angst</a:t>
            </a:r>
          </a:p>
          <a:p>
            <a:r>
              <a:rPr lang="nl-NL" dirty="0"/>
              <a:t>Citroenmelisse; rustgevend, ontspannend</a:t>
            </a:r>
          </a:p>
          <a:p>
            <a:r>
              <a:rPr lang="nl-NL" dirty="0"/>
              <a:t>Lavendel; naast het kruid ook etherische olie </a:t>
            </a:r>
          </a:p>
          <a:p>
            <a:r>
              <a:rPr lang="nl-NL" dirty="0"/>
              <a:t>Lindebloesem; kalmerend, ontspannend</a:t>
            </a:r>
          </a:p>
          <a:p>
            <a:r>
              <a:rPr lang="nl-NL" dirty="0"/>
              <a:t>Zoethout; kan de werking van cortisol ondersteunen, waardoor het potentieel </a:t>
            </a:r>
            <a:r>
              <a:rPr lang="nl-NL" dirty="0" err="1"/>
              <a:t>stressverlagend</a:t>
            </a:r>
            <a:r>
              <a:rPr lang="nl-NL" dirty="0"/>
              <a:t> kan werken.                                                                                                                                                    </a:t>
            </a:r>
            <a:r>
              <a:rPr lang="nl-NL" sz="1600" dirty="0">
                <a:solidFill>
                  <a:srgbClr val="003399"/>
                </a:solidFill>
              </a:rPr>
              <a:t>NB. Vanwege </a:t>
            </a:r>
            <a:r>
              <a:rPr lang="nl-NL" sz="1600" dirty="0" err="1">
                <a:solidFill>
                  <a:srgbClr val="003399"/>
                </a:solidFill>
              </a:rPr>
              <a:t>bloeddrukverhogende</a:t>
            </a:r>
            <a:r>
              <a:rPr lang="nl-NL" sz="1600" dirty="0">
                <a:solidFill>
                  <a:srgbClr val="003399"/>
                </a:solidFill>
              </a:rPr>
              <a:t> eigenschappen niet geschikt voor langdurig gebruik.</a:t>
            </a:r>
          </a:p>
          <a:p>
            <a:pPr marL="0" indent="0">
              <a:buNone/>
            </a:pPr>
            <a:r>
              <a:rPr lang="nl-NL" sz="1600" dirty="0"/>
              <a:t>           </a:t>
            </a:r>
            <a:endParaRPr lang="nl-NL" dirty="0"/>
          </a:p>
          <a:p>
            <a:pPr marL="0" indent="0">
              <a:buNone/>
            </a:pPr>
            <a:endParaRPr lang="nl-NL" dirty="0"/>
          </a:p>
          <a:p>
            <a:pPr marL="0" indent="0">
              <a:buNone/>
            </a:pPr>
            <a:endParaRPr lang="nl-NL" dirty="0"/>
          </a:p>
          <a:p>
            <a:pPr marL="0" indent="0">
              <a:buNone/>
            </a:pPr>
            <a:r>
              <a:rPr lang="nl-NL" dirty="0"/>
              <a:t> </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3F6C5563-5ADE-C1E6-5FF6-F873F22F39D2}"/>
              </a:ext>
            </a:extLst>
          </p:cNvPr>
          <p:cNvPicPr>
            <a:picLocks noChangeAspect="1"/>
          </p:cNvPicPr>
          <p:nvPr/>
        </p:nvPicPr>
        <p:blipFill>
          <a:blip r:embed="rId2"/>
          <a:stretch>
            <a:fillRect/>
          </a:stretch>
        </p:blipFill>
        <p:spPr>
          <a:xfrm>
            <a:off x="8164284" y="527070"/>
            <a:ext cx="664805" cy="1859100"/>
          </a:xfrm>
          <a:prstGeom prst="rect">
            <a:avLst/>
          </a:prstGeom>
        </p:spPr>
      </p:pic>
      <p:pic>
        <p:nvPicPr>
          <p:cNvPr id="5" name="Afbeelding 4">
            <a:extLst>
              <a:ext uri="{FF2B5EF4-FFF2-40B4-BE49-F238E27FC236}">
                <a16:creationId xmlns:a16="http://schemas.microsoft.com/office/drawing/2014/main" id="{36456217-53C4-2BC2-3CE5-747885F49FCD}"/>
              </a:ext>
            </a:extLst>
          </p:cNvPr>
          <p:cNvPicPr>
            <a:picLocks noChangeAspect="1"/>
          </p:cNvPicPr>
          <p:nvPr/>
        </p:nvPicPr>
        <p:blipFill>
          <a:blip r:embed="rId3"/>
          <a:stretch>
            <a:fillRect/>
          </a:stretch>
        </p:blipFill>
        <p:spPr>
          <a:xfrm>
            <a:off x="1100921" y="4901442"/>
            <a:ext cx="849086" cy="1644802"/>
          </a:xfrm>
          <a:prstGeom prst="rect">
            <a:avLst/>
          </a:prstGeom>
        </p:spPr>
      </p:pic>
      <p:pic>
        <p:nvPicPr>
          <p:cNvPr id="6" name="Afbeelding 5">
            <a:extLst>
              <a:ext uri="{FF2B5EF4-FFF2-40B4-BE49-F238E27FC236}">
                <a16:creationId xmlns:a16="http://schemas.microsoft.com/office/drawing/2014/main" id="{C05F700C-617D-B01E-A740-94FA6D2EFBEA}"/>
              </a:ext>
            </a:extLst>
          </p:cNvPr>
          <p:cNvPicPr>
            <a:picLocks noChangeAspect="1"/>
          </p:cNvPicPr>
          <p:nvPr/>
        </p:nvPicPr>
        <p:blipFill>
          <a:blip r:embed="rId4"/>
          <a:stretch>
            <a:fillRect/>
          </a:stretch>
        </p:blipFill>
        <p:spPr>
          <a:xfrm>
            <a:off x="3475608" y="4937924"/>
            <a:ext cx="849086" cy="1608320"/>
          </a:xfrm>
          <a:prstGeom prst="rect">
            <a:avLst/>
          </a:prstGeom>
        </p:spPr>
      </p:pic>
      <p:pic>
        <p:nvPicPr>
          <p:cNvPr id="7" name="Afbeelding 6">
            <a:extLst>
              <a:ext uri="{FF2B5EF4-FFF2-40B4-BE49-F238E27FC236}">
                <a16:creationId xmlns:a16="http://schemas.microsoft.com/office/drawing/2014/main" id="{903C4FF7-4B0D-3F0A-8851-35DE9C25F4AA}"/>
              </a:ext>
            </a:extLst>
          </p:cNvPr>
          <p:cNvPicPr>
            <a:picLocks noChangeAspect="1"/>
          </p:cNvPicPr>
          <p:nvPr/>
        </p:nvPicPr>
        <p:blipFill>
          <a:blip r:embed="rId5"/>
          <a:stretch>
            <a:fillRect/>
          </a:stretch>
        </p:blipFill>
        <p:spPr>
          <a:xfrm>
            <a:off x="5850295" y="4822650"/>
            <a:ext cx="849086" cy="1723594"/>
          </a:xfrm>
          <a:prstGeom prst="rect">
            <a:avLst/>
          </a:prstGeom>
        </p:spPr>
      </p:pic>
      <p:pic>
        <p:nvPicPr>
          <p:cNvPr id="8" name="Afbeelding 7">
            <a:extLst>
              <a:ext uri="{FF2B5EF4-FFF2-40B4-BE49-F238E27FC236}">
                <a16:creationId xmlns:a16="http://schemas.microsoft.com/office/drawing/2014/main" id="{B94A5337-4F06-828E-79E3-D12A312C569E}"/>
              </a:ext>
            </a:extLst>
          </p:cNvPr>
          <p:cNvPicPr>
            <a:picLocks noChangeAspect="1"/>
          </p:cNvPicPr>
          <p:nvPr/>
        </p:nvPicPr>
        <p:blipFill>
          <a:blip r:embed="rId6"/>
          <a:stretch>
            <a:fillRect/>
          </a:stretch>
        </p:blipFill>
        <p:spPr>
          <a:xfrm>
            <a:off x="7557751" y="4188175"/>
            <a:ext cx="1877870" cy="2503826"/>
          </a:xfrm>
          <a:prstGeom prst="rect">
            <a:avLst/>
          </a:prstGeom>
        </p:spPr>
      </p:pic>
    </p:spTree>
    <p:extLst>
      <p:ext uri="{BB962C8B-B14F-4D97-AF65-F5344CB8AC3E}">
        <p14:creationId xmlns:p14="http://schemas.microsoft.com/office/powerpoint/2010/main" val="73287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C7F72-0DA0-DF2F-4553-41A0E74405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3BA4AB-EC09-00E6-4600-C6240D77AE7C}"/>
              </a:ext>
            </a:extLst>
          </p:cNvPr>
          <p:cNvSpPr>
            <a:spLocks noGrp="1"/>
          </p:cNvSpPr>
          <p:nvPr>
            <p:ph type="title"/>
          </p:nvPr>
        </p:nvSpPr>
        <p:spPr>
          <a:xfrm>
            <a:off x="677334" y="637592"/>
            <a:ext cx="8596668" cy="1320800"/>
          </a:xfrm>
        </p:spPr>
        <p:txBody>
          <a:bodyPr/>
          <a:lstStyle/>
          <a:p>
            <a:r>
              <a:rPr lang="nl-NL" dirty="0" err="1"/>
              <a:t>Fyto</a:t>
            </a:r>
            <a:r>
              <a:rPr lang="nl-NL" dirty="0"/>
              <a:t> nutriënten II</a:t>
            </a:r>
          </a:p>
        </p:txBody>
      </p:sp>
      <p:sp>
        <p:nvSpPr>
          <p:cNvPr id="3" name="Tijdelijke aanduiding voor inhoud 2">
            <a:extLst>
              <a:ext uri="{FF2B5EF4-FFF2-40B4-BE49-F238E27FC236}">
                <a16:creationId xmlns:a16="http://schemas.microsoft.com/office/drawing/2014/main" id="{BAB7B3AB-0BCB-9669-4212-6B5EFC86F6C5}"/>
              </a:ext>
            </a:extLst>
          </p:cNvPr>
          <p:cNvSpPr>
            <a:spLocks noGrp="1"/>
          </p:cNvSpPr>
          <p:nvPr>
            <p:ph idx="1"/>
          </p:nvPr>
        </p:nvSpPr>
        <p:spPr>
          <a:xfrm>
            <a:off x="354563" y="1343608"/>
            <a:ext cx="10515600" cy="5337110"/>
          </a:xfrm>
        </p:spPr>
        <p:txBody>
          <a:bodyPr>
            <a:normAutofit/>
          </a:bodyPr>
          <a:lstStyle/>
          <a:p>
            <a:r>
              <a:rPr lang="nl-NL" dirty="0"/>
              <a:t>Valeriaan; bij nervositeit, spanning en bij slapeloosheid. </a:t>
            </a:r>
          </a:p>
          <a:p>
            <a:pPr marL="0" indent="0">
              <a:buNone/>
            </a:pPr>
            <a:r>
              <a:rPr lang="nl-NL" dirty="0"/>
              <a:t>     Niet combineren met antipsychotica / antidepressiva.     </a:t>
            </a:r>
          </a:p>
          <a:p>
            <a:pPr marL="0" indent="0">
              <a:buNone/>
            </a:pPr>
            <a:r>
              <a:rPr lang="nl-NL" dirty="0"/>
              <a:t>     </a:t>
            </a:r>
            <a:r>
              <a:rPr lang="nl-NL" dirty="0">
                <a:solidFill>
                  <a:srgbClr val="0070C0"/>
                </a:solidFill>
              </a:rPr>
              <a:t>zie volgende slide voor meer info</a:t>
            </a:r>
          </a:p>
          <a:p>
            <a:pPr marL="0" indent="0">
              <a:buNone/>
            </a:pPr>
            <a:endParaRPr lang="nl-NL" dirty="0"/>
          </a:p>
          <a:p>
            <a:r>
              <a:rPr lang="nl-NL" dirty="0" err="1"/>
              <a:t>Ashwagandha</a:t>
            </a:r>
            <a:r>
              <a:rPr lang="nl-NL" dirty="0"/>
              <a:t>; verhoogt de niet-specifieke weerstand tegen ziekte en lichamelijke en  psychische stress (acuut/chronisch)  </a:t>
            </a:r>
            <a:r>
              <a:rPr lang="nl-NL" dirty="0">
                <a:solidFill>
                  <a:srgbClr val="0070C0"/>
                </a:solidFill>
              </a:rPr>
              <a:t>extra info verderop</a:t>
            </a:r>
          </a:p>
          <a:p>
            <a:pPr marL="0" indent="0">
              <a:buNone/>
            </a:pPr>
            <a:endParaRPr lang="nl-NL" dirty="0"/>
          </a:p>
          <a:p>
            <a:r>
              <a:rPr lang="nl-NL" dirty="0" err="1"/>
              <a:t>Rhodiola</a:t>
            </a:r>
            <a:r>
              <a:rPr lang="nl-NL" dirty="0"/>
              <a:t>; verhoogt de niet-specifieke weerstand tegen ziekte en lichamelijke en psychische stress (acuut/chronisch) </a:t>
            </a:r>
            <a:r>
              <a:rPr lang="nl-NL" dirty="0">
                <a:solidFill>
                  <a:srgbClr val="0070C0"/>
                </a:solidFill>
              </a:rPr>
              <a:t>extra info verderop</a:t>
            </a:r>
          </a:p>
          <a:p>
            <a:pPr marL="0" indent="0">
              <a:buNone/>
            </a:pPr>
            <a:endParaRPr lang="nl-NL" dirty="0"/>
          </a:p>
          <a:p>
            <a:r>
              <a:rPr lang="nl-NL" dirty="0"/>
              <a:t>Saffraan; positief effect bij neerslachtigheid, stress en vermoeidheid. </a:t>
            </a:r>
          </a:p>
          <a:p>
            <a:pPr marL="0" indent="0">
              <a:buNone/>
            </a:pPr>
            <a:r>
              <a:rPr lang="nl-NL" dirty="0"/>
              <a:t>	</a:t>
            </a:r>
            <a:r>
              <a:rPr lang="nl-NL" dirty="0">
                <a:solidFill>
                  <a:srgbClr val="0070C0"/>
                </a:solidFill>
              </a:rPr>
              <a:t>extra info verderop</a:t>
            </a:r>
          </a:p>
          <a:p>
            <a:pPr marL="0" indent="0">
              <a:buNone/>
            </a:pPr>
            <a:endParaRPr lang="nl-NL" dirty="0"/>
          </a:p>
          <a:p>
            <a:endParaRPr lang="nl-NL" dirty="0"/>
          </a:p>
        </p:txBody>
      </p:sp>
      <p:pic>
        <p:nvPicPr>
          <p:cNvPr id="5" name="Picture 10" descr="VALERIANA TINCTUUR 25 ML">
            <a:extLst>
              <a:ext uri="{FF2B5EF4-FFF2-40B4-BE49-F238E27FC236}">
                <a16:creationId xmlns:a16="http://schemas.microsoft.com/office/drawing/2014/main" id="{0BFE58F4-84D9-B9BF-68FF-8A4000E68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832" y="537303"/>
            <a:ext cx="510748" cy="152137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49A8D4E-BAA1-158A-03CC-B3575D8D253B}"/>
              </a:ext>
            </a:extLst>
          </p:cNvPr>
          <p:cNvPicPr>
            <a:picLocks noChangeAspect="1"/>
          </p:cNvPicPr>
          <p:nvPr/>
        </p:nvPicPr>
        <p:blipFill>
          <a:blip r:embed="rId3"/>
          <a:stretch>
            <a:fillRect/>
          </a:stretch>
        </p:blipFill>
        <p:spPr>
          <a:xfrm>
            <a:off x="8734207" y="357852"/>
            <a:ext cx="716886" cy="1441919"/>
          </a:xfrm>
          <a:prstGeom prst="rect">
            <a:avLst/>
          </a:prstGeom>
        </p:spPr>
      </p:pic>
      <p:pic>
        <p:nvPicPr>
          <p:cNvPr id="7" name="Afbeelding 6">
            <a:extLst>
              <a:ext uri="{FF2B5EF4-FFF2-40B4-BE49-F238E27FC236}">
                <a16:creationId xmlns:a16="http://schemas.microsoft.com/office/drawing/2014/main" id="{865709E2-9008-8CF7-8E0E-848BF4FA70A6}"/>
              </a:ext>
            </a:extLst>
          </p:cNvPr>
          <p:cNvPicPr>
            <a:picLocks noChangeAspect="1"/>
          </p:cNvPicPr>
          <p:nvPr/>
        </p:nvPicPr>
        <p:blipFill>
          <a:blip r:embed="rId4"/>
          <a:stretch>
            <a:fillRect/>
          </a:stretch>
        </p:blipFill>
        <p:spPr>
          <a:xfrm>
            <a:off x="7862761" y="1483567"/>
            <a:ext cx="716886" cy="1410396"/>
          </a:xfrm>
          <a:prstGeom prst="rect">
            <a:avLst/>
          </a:prstGeom>
        </p:spPr>
      </p:pic>
      <p:pic>
        <p:nvPicPr>
          <p:cNvPr id="8" name="Afbeelding 7">
            <a:extLst>
              <a:ext uri="{FF2B5EF4-FFF2-40B4-BE49-F238E27FC236}">
                <a16:creationId xmlns:a16="http://schemas.microsoft.com/office/drawing/2014/main" id="{EB72391C-5688-223D-5654-EC0DE1560616}"/>
              </a:ext>
            </a:extLst>
          </p:cNvPr>
          <p:cNvPicPr>
            <a:picLocks noChangeAspect="1"/>
          </p:cNvPicPr>
          <p:nvPr/>
        </p:nvPicPr>
        <p:blipFill>
          <a:blip r:embed="rId5"/>
          <a:stretch>
            <a:fillRect/>
          </a:stretch>
        </p:blipFill>
        <p:spPr>
          <a:xfrm>
            <a:off x="9347786" y="5190249"/>
            <a:ext cx="1014918" cy="1458945"/>
          </a:xfrm>
          <a:prstGeom prst="rect">
            <a:avLst/>
          </a:prstGeom>
        </p:spPr>
      </p:pic>
      <p:pic>
        <p:nvPicPr>
          <p:cNvPr id="9" name="Afbeelding 8">
            <a:extLst>
              <a:ext uri="{FF2B5EF4-FFF2-40B4-BE49-F238E27FC236}">
                <a16:creationId xmlns:a16="http://schemas.microsoft.com/office/drawing/2014/main" id="{0F12DEBB-5AE4-20CE-3E44-D16463CC82EF}"/>
              </a:ext>
            </a:extLst>
          </p:cNvPr>
          <p:cNvPicPr>
            <a:picLocks noChangeAspect="1"/>
          </p:cNvPicPr>
          <p:nvPr/>
        </p:nvPicPr>
        <p:blipFill>
          <a:blip r:embed="rId6"/>
          <a:stretch>
            <a:fillRect/>
          </a:stretch>
        </p:blipFill>
        <p:spPr>
          <a:xfrm>
            <a:off x="10777933" y="5190250"/>
            <a:ext cx="1014918" cy="1458945"/>
          </a:xfrm>
          <a:prstGeom prst="rect">
            <a:avLst/>
          </a:prstGeom>
        </p:spPr>
      </p:pic>
    </p:spTree>
    <p:extLst>
      <p:ext uri="{BB962C8B-B14F-4D97-AF65-F5344CB8AC3E}">
        <p14:creationId xmlns:p14="http://schemas.microsoft.com/office/powerpoint/2010/main" val="38259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7C729-0DA2-98A7-7072-37D9AD8E64C8}"/>
              </a:ext>
            </a:extLst>
          </p:cNvPr>
          <p:cNvSpPr>
            <a:spLocks noGrp="1"/>
          </p:cNvSpPr>
          <p:nvPr>
            <p:ph type="title"/>
          </p:nvPr>
        </p:nvSpPr>
        <p:spPr/>
        <p:txBody>
          <a:bodyPr/>
          <a:lstStyle/>
          <a:p>
            <a:r>
              <a:rPr lang="nl-NL" dirty="0"/>
              <a:t>Valeriaan extra info</a:t>
            </a:r>
          </a:p>
        </p:txBody>
      </p:sp>
      <p:sp>
        <p:nvSpPr>
          <p:cNvPr id="3" name="Tijdelijke aanduiding voor inhoud 2">
            <a:extLst>
              <a:ext uri="{FF2B5EF4-FFF2-40B4-BE49-F238E27FC236}">
                <a16:creationId xmlns:a16="http://schemas.microsoft.com/office/drawing/2014/main" id="{2665BB90-FD93-FC9A-A4FC-2E637FDC1E86}"/>
              </a:ext>
            </a:extLst>
          </p:cNvPr>
          <p:cNvSpPr>
            <a:spLocks noGrp="1"/>
          </p:cNvSpPr>
          <p:nvPr>
            <p:ph idx="1"/>
          </p:nvPr>
        </p:nvSpPr>
        <p:spPr>
          <a:xfrm>
            <a:off x="485192" y="1324947"/>
            <a:ext cx="8788810" cy="4716415"/>
          </a:xfrm>
        </p:spPr>
        <p:txBody>
          <a:bodyPr>
            <a:normAutofit fontScale="85000" lnSpcReduction="10000"/>
          </a:bodyPr>
          <a:lstStyle/>
          <a:p>
            <a:r>
              <a:rPr lang="nl-NL" dirty="0"/>
              <a:t>Gebruik valeriaan niet in combinatie met andere sederende middelen zoals benzodiazepines, barbituraten of alcohol vanwege het risico van te sterke </a:t>
            </a:r>
            <a:r>
              <a:rPr lang="nl-NL" dirty="0" err="1"/>
              <a:t>sedering</a:t>
            </a:r>
            <a:r>
              <a:rPr lang="nl-NL" dirty="0"/>
              <a:t>. </a:t>
            </a:r>
          </a:p>
          <a:p>
            <a:r>
              <a:rPr lang="nl-NL" dirty="0"/>
              <a:t>Wees voorzichtig met het combineren van valeriaan met voedingssupplementen met sederende effecten zoals 5-HTP, melatonine, </a:t>
            </a:r>
            <a:r>
              <a:rPr lang="nl-NL" dirty="0" err="1"/>
              <a:t>SAMe</a:t>
            </a:r>
            <a:r>
              <a:rPr lang="nl-NL" dirty="0"/>
              <a:t>, sint janskruid, salie en hop. </a:t>
            </a:r>
          </a:p>
          <a:p>
            <a:r>
              <a:rPr lang="nl-NL" dirty="0"/>
              <a:t>Valeriaan kan worden gebruikt tegen ontwenningsverschijnselen van benzodiazepines zoals angst en slapeloosheid. </a:t>
            </a:r>
          </a:p>
          <a:p>
            <a:r>
              <a:rPr lang="nl-NL" dirty="0"/>
              <a:t>Gebruik geen valeriaan voorafgaande aan een operatie; valeriaan versterkt de sederende effecten van narcosemiddelen. </a:t>
            </a:r>
          </a:p>
          <a:p>
            <a:r>
              <a:rPr lang="nl-NL" dirty="0"/>
              <a:t>Valeriaan kan bijwerkingen van anti-epileptica versterken (sufheid, cognitieve problemen). Valeriaan is daarom niet geschikt voor mensen met epilepsie. </a:t>
            </a:r>
          </a:p>
          <a:p>
            <a:r>
              <a:rPr lang="nl-NL" dirty="0"/>
              <a:t>Gebruik valeriaan niet naast haloperidol, aangezien de combinatie de lever en nieren te sterk kan belasten. </a:t>
            </a:r>
          </a:p>
          <a:p>
            <a:r>
              <a:rPr lang="nl-NL" dirty="0"/>
              <a:t>Bij mensen die zowel een depressie als angststoornis hebben, helpt de combinatie van sint janskruid en valeriaan beter dan sint janskruid alleen. </a:t>
            </a:r>
          </a:p>
          <a:p>
            <a:r>
              <a:rPr lang="nl-NL" dirty="0"/>
              <a:t>Valeriaan mag gebruikt worden naast cytostatica; de werking van deze medicijnen wordt niet beïnvloed door valeriaan. </a:t>
            </a:r>
          </a:p>
          <a:p>
            <a:r>
              <a:rPr lang="nl-NL" dirty="0"/>
              <a:t>Hop en citroenmelisse versterken het effect van valeriaan op de slaapkwaliteit en -kwantiteit.</a:t>
            </a:r>
          </a:p>
          <a:p>
            <a:endParaRPr lang="nl-NL" dirty="0"/>
          </a:p>
        </p:txBody>
      </p:sp>
    </p:spTree>
    <p:extLst>
      <p:ext uri="{BB962C8B-B14F-4D97-AF65-F5344CB8AC3E}">
        <p14:creationId xmlns:p14="http://schemas.microsoft.com/office/powerpoint/2010/main" val="299801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E2B27-CD8A-004A-C0A3-5C2C15C8B892}"/>
              </a:ext>
            </a:extLst>
          </p:cNvPr>
          <p:cNvSpPr>
            <a:spLocks noGrp="1"/>
          </p:cNvSpPr>
          <p:nvPr>
            <p:ph type="title"/>
          </p:nvPr>
        </p:nvSpPr>
        <p:spPr/>
        <p:txBody>
          <a:bodyPr/>
          <a:lstStyle/>
          <a:p>
            <a:r>
              <a:rPr lang="nl-NL" dirty="0" err="1"/>
              <a:t>Ashwagandha</a:t>
            </a:r>
            <a:r>
              <a:rPr lang="nl-NL" dirty="0"/>
              <a:t>  &amp; </a:t>
            </a:r>
            <a:r>
              <a:rPr lang="nl-NL" dirty="0" err="1"/>
              <a:t>Rhodiola</a:t>
            </a:r>
            <a:r>
              <a:rPr lang="nl-NL" dirty="0"/>
              <a:t> extra info</a:t>
            </a:r>
          </a:p>
        </p:txBody>
      </p:sp>
      <p:sp>
        <p:nvSpPr>
          <p:cNvPr id="3" name="Tijdelijke aanduiding voor inhoud 2">
            <a:extLst>
              <a:ext uri="{FF2B5EF4-FFF2-40B4-BE49-F238E27FC236}">
                <a16:creationId xmlns:a16="http://schemas.microsoft.com/office/drawing/2014/main" id="{A1BB69C6-5100-5CE1-F094-508FB1588D47}"/>
              </a:ext>
            </a:extLst>
          </p:cNvPr>
          <p:cNvSpPr>
            <a:spLocks noGrp="1"/>
          </p:cNvSpPr>
          <p:nvPr>
            <p:ph idx="1"/>
          </p:nvPr>
        </p:nvSpPr>
        <p:spPr/>
        <p:txBody>
          <a:bodyPr/>
          <a:lstStyle/>
          <a:p>
            <a:r>
              <a:rPr lang="nl-NL" dirty="0"/>
              <a:t>Zie link voor info:</a:t>
            </a:r>
          </a:p>
          <a:p>
            <a:r>
              <a:rPr lang="nl-NL" dirty="0">
                <a:hlinkClick r:id="rId2"/>
              </a:rPr>
              <a:t>https://www.npninfo.nl/wp-content/uploads/2021/01/5-Infoblad-web-Ashwaganda-Rhodiola-antidepressiva.pdf</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7552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32982-E051-A087-2029-9139DDBB14A2}"/>
              </a:ext>
            </a:extLst>
          </p:cNvPr>
          <p:cNvSpPr>
            <a:spLocks noGrp="1"/>
          </p:cNvSpPr>
          <p:nvPr>
            <p:ph type="title"/>
          </p:nvPr>
        </p:nvSpPr>
        <p:spPr/>
        <p:txBody>
          <a:bodyPr/>
          <a:lstStyle/>
          <a:p>
            <a:r>
              <a:rPr lang="nl-NL" dirty="0"/>
              <a:t>Saffraan extra info</a:t>
            </a:r>
          </a:p>
        </p:txBody>
      </p:sp>
      <p:sp>
        <p:nvSpPr>
          <p:cNvPr id="3" name="Tijdelijke aanduiding voor inhoud 2">
            <a:extLst>
              <a:ext uri="{FF2B5EF4-FFF2-40B4-BE49-F238E27FC236}">
                <a16:creationId xmlns:a16="http://schemas.microsoft.com/office/drawing/2014/main" id="{54E65083-8FB6-8B8C-4673-1D84B87424DD}"/>
              </a:ext>
            </a:extLst>
          </p:cNvPr>
          <p:cNvSpPr>
            <a:spLocks noGrp="1"/>
          </p:cNvSpPr>
          <p:nvPr>
            <p:ph idx="1"/>
          </p:nvPr>
        </p:nvSpPr>
        <p:spPr>
          <a:xfrm>
            <a:off x="606490" y="1250303"/>
            <a:ext cx="8667512" cy="4791060"/>
          </a:xfrm>
        </p:spPr>
        <p:txBody>
          <a:bodyPr>
            <a:normAutofit fontScale="62500" lnSpcReduction="20000"/>
          </a:bodyPr>
          <a:lstStyle/>
          <a:p>
            <a:r>
              <a:rPr lang="nl-NL" dirty="0"/>
              <a:t>Saffraan wordt aangeprezen voor zijn positieve effecten op de stemming. Al eeuwenlang worden in Iran, India en China de stempels van </a:t>
            </a:r>
            <a:r>
              <a:rPr lang="nl-NL" dirty="0" err="1"/>
              <a:t>Crocus</a:t>
            </a:r>
            <a:r>
              <a:rPr lang="nl-NL" dirty="0"/>
              <a:t> </a:t>
            </a:r>
            <a:r>
              <a:rPr lang="nl-NL" dirty="0" err="1"/>
              <a:t>sativus</a:t>
            </a:r>
            <a:r>
              <a:rPr lang="nl-NL" dirty="0"/>
              <a:t> gebruikt om hun kalmerende eigenschappen en om stress te behandelen. De resultaten van actueel onderzoek bevestigen dat saffraan doeltreffend is om stemmingsstoornissen te behandelen. Saffraan is even doeltreffend als de traditionele SSRI-antidepressiva (zoals Prozac) dankzij hetzelfde mechanisme dat de heropname van serotonine, dopamine en noradrenaline remt. Saffraan heeft een antagonistisch effect op de NMDA-receptoren en </a:t>
            </a:r>
            <a:r>
              <a:rPr lang="nl-NL" dirty="0" err="1"/>
              <a:t>agonistisch</a:t>
            </a:r>
            <a:r>
              <a:rPr lang="nl-NL" dirty="0"/>
              <a:t> effect op de GABA-receptor.</a:t>
            </a:r>
          </a:p>
          <a:p>
            <a:endParaRPr lang="nl-NL" dirty="0"/>
          </a:p>
          <a:p>
            <a:pPr marL="0" indent="0">
              <a:buNone/>
            </a:pPr>
            <a:r>
              <a:rPr lang="nl-NL" b="1" dirty="0"/>
              <a:t>       Studies</a:t>
            </a:r>
          </a:p>
          <a:p>
            <a:pPr marL="0" indent="0">
              <a:buNone/>
            </a:pPr>
            <a:r>
              <a:rPr lang="nl-NL" dirty="0"/>
              <a:t>       Studies tonen duidelijk aan dat saffraan een krachtig alternatief is voor antidepressiva om depressies te                           </a:t>
            </a:r>
          </a:p>
          <a:p>
            <a:pPr marL="0" indent="0">
              <a:buNone/>
            </a:pPr>
            <a:r>
              <a:rPr lang="nl-NL" dirty="0"/>
              <a:t>       behandelen, en dat het geen bijwerkingen heeft. Saffraan is even doeltreffend als de traditionele  </a:t>
            </a:r>
          </a:p>
          <a:p>
            <a:pPr marL="0" indent="0">
              <a:buNone/>
            </a:pPr>
            <a:r>
              <a:rPr lang="nl-NL" dirty="0"/>
              <a:t>       antidepressiva.</a:t>
            </a:r>
          </a:p>
          <a:p>
            <a:endParaRPr lang="nl-NL" dirty="0"/>
          </a:p>
          <a:p>
            <a:pPr marL="0" indent="0">
              <a:buNone/>
            </a:pPr>
            <a:r>
              <a:rPr lang="nl-NL" b="1" dirty="0"/>
              <a:t>       Interacties</a:t>
            </a:r>
          </a:p>
          <a:p>
            <a:pPr marL="0" indent="0">
              <a:buNone/>
            </a:pPr>
            <a:r>
              <a:rPr lang="nl-NL" dirty="0"/>
              <a:t>        Interacties met natuurlijke en/of reguliere medicijnen zijn mogelijk.</a:t>
            </a:r>
          </a:p>
          <a:p>
            <a:endParaRPr lang="nl-NL" dirty="0"/>
          </a:p>
          <a:p>
            <a:pPr marL="0" indent="0">
              <a:buNone/>
            </a:pPr>
            <a:r>
              <a:rPr lang="nl-NL" b="1" dirty="0"/>
              <a:t>        Referenties</a:t>
            </a:r>
          </a:p>
          <a:p>
            <a:r>
              <a:rPr lang="nl-NL" sz="1400" dirty="0" err="1"/>
              <a:t>Akhondzadeh</a:t>
            </a:r>
            <a:r>
              <a:rPr lang="nl-NL" sz="1400" dirty="0"/>
              <a:t> S, </a:t>
            </a:r>
            <a:r>
              <a:rPr lang="nl-NL" sz="1400" dirty="0" err="1"/>
              <a:t>Fallah</a:t>
            </a:r>
            <a:r>
              <a:rPr lang="nl-NL" sz="1400" dirty="0"/>
              <a:t>-Pour H, </a:t>
            </a:r>
            <a:r>
              <a:rPr lang="nl-NL" sz="1400" dirty="0" err="1"/>
              <a:t>Afkham</a:t>
            </a:r>
            <a:r>
              <a:rPr lang="nl-NL" sz="1400" dirty="0"/>
              <a:t> K, et al. </a:t>
            </a:r>
            <a:r>
              <a:rPr lang="nl-NL" sz="1400" dirty="0" err="1"/>
              <a:t>Comparison</a:t>
            </a:r>
            <a:r>
              <a:rPr lang="nl-NL" sz="1400" dirty="0"/>
              <a:t> of </a:t>
            </a:r>
            <a:r>
              <a:rPr lang="nl-NL" sz="1400" dirty="0" err="1"/>
              <a:t>Crocus</a:t>
            </a:r>
            <a:r>
              <a:rPr lang="nl-NL" sz="1400" dirty="0"/>
              <a:t> </a:t>
            </a:r>
            <a:r>
              <a:rPr lang="nl-NL" sz="1400" dirty="0" err="1"/>
              <a:t>sativus</a:t>
            </a:r>
            <a:r>
              <a:rPr lang="nl-NL" sz="1400" dirty="0"/>
              <a:t> L. </a:t>
            </a:r>
            <a:r>
              <a:rPr lang="nl-NL" sz="1400" dirty="0" err="1"/>
              <a:t>and</a:t>
            </a:r>
            <a:r>
              <a:rPr lang="nl-NL" sz="1400" dirty="0"/>
              <a:t> </a:t>
            </a:r>
            <a:r>
              <a:rPr lang="nl-NL" sz="1400" dirty="0" err="1"/>
              <a:t>imipramine</a:t>
            </a:r>
            <a:r>
              <a:rPr lang="nl-NL" sz="1400" dirty="0"/>
              <a:t> in </a:t>
            </a:r>
            <a:r>
              <a:rPr lang="nl-NL" sz="1400" dirty="0" err="1"/>
              <a:t>the</a:t>
            </a:r>
            <a:r>
              <a:rPr lang="nl-NL" sz="1400" dirty="0"/>
              <a:t> treatment of mild </a:t>
            </a:r>
            <a:r>
              <a:rPr lang="nl-NL" sz="1400" dirty="0" err="1"/>
              <a:t>to</a:t>
            </a:r>
            <a:r>
              <a:rPr lang="nl-NL" sz="1400" dirty="0"/>
              <a:t> moderate </a:t>
            </a:r>
            <a:r>
              <a:rPr lang="nl-NL" sz="1400" dirty="0" err="1"/>
              <a:t>depression</a:t>
            </a:r>
            <a:r>
              <a:rPr lang="nl-NL" sz="1400" dirty="0"/>
              <a:t>: a pilot, double-blind </a:t>
            </a:r>
            <a:r>
              <a:rPr lang="nl-NL" sz="1400" dirty="0" err="1"/>
              <a:t>randomized</a:t>
            </a:r>
            <a:r>
              <a:rPr lang="nl-NL" sz="1400" dirty="0"/>
              <a:t> trial. BCM </a:t>
            </a:r>
            <a:r>
              <a:rPr lang="nl-NL" sz="1400" dirty="0" err="1"/>
              <a:t>Comp</a:t>
            </a:r>
            <a:r>
              <a:rPr lang="nl-NL" sz="1400" dirty="0"/>
              <a:t> </a:t>
            </a:r>
            <a:r>
              <a:rPr lang="nl-NL" sz="1400" dirty="0" err="1"/>
              <a:t>Altern</a:t>
            </a:r>
            <a:r>
              <a:rPr lang="nl-NL" sz="1400" dirty="0"/>
              <a:t> </a:t>
            </a:r>
            <a:r>
              <a:rPr lang="nl-NL" sz="1400" dirty="0" err="1"/>
              <a:t>Med</a:t>
            </a:r>
            <a:r>
              <a:rPr lang="nl-NL" sz="1400" dirty="0"/>
              <a:t>. 2004;4:12.2.</a:t>
            </a:r>
          </a:p>
          <a:p>
            <a:r>
              <a:rPr lang="nl-NL" sz="1400" dirty="0" err="1"/>
              <a:t>Noorbala</a:t>
            </a:r>
            <a:r>
              <a:rPr lang="nl-NL" sz="1400" dirty="0"/>
              <a:t> AA, </a:t>
            </a:r>
            <a:r>
              <a:rPr lang="nl-NL" sz="1400" dirty="0" err="1"/>
              <a:t>Akhondzadeh</a:t>
            </a:r>
            <a:r>
              <a:rPr lang="nl-NL" sz="1400" dirty="0"/>
              <a:t> S, </a:t>
            </a:r>
            <a:r>
              <a:rPr lang="nl-NL" sz="1400" dirty="0" err="1"/>
              <a:t>Tahmacebi</a:t>
            </a:r>
            <a:r>
              <a:rPr lang="nl-NL" sz="1400" dirty="0"/>
              <a:t>-Pour N, </a:t>
            </a:r>
            <a:r>
              <a:rPr lang="nl-NL" sz="1400" dirty="0" err="1"/>
              <a:t>Jamshidi</a:t>
            </a:r>
            <a:r>
              <a:rPr lang="nl-NL" sz="1400" dirty="0"/>
              <a:t> AH. </a:t>
            </a:r>
            <a:r>
              <a:rPr lang="nl-NL" sz="1400" dirty="0" err="1"/>
              <a:t>Hydroalcoholic</a:t>
            </a:r>
            <a:r>
              <a:rPr lang="nl-NL" sz="1400" dirty="0"/>
              <a:t> extract of </a:t>
            </a:r>
            <a:r>
              <a:rPr lang="nl-NL" sz="1400" dirty="0" err="1"/>
              <a:t>Crocus</a:t>
            </a:r>
            <a:r>
              <a:rPr lang="nl-NL" sz="1400" dirty="0"/>
              <a:t> </a:t>
            </a:r>
            <a:r>
              <a:rPr lang="nl-NL" sz="1400" dirty="0" err="1"/>
              <a:t>sativus</a:t>
            </a:r>
            <a:r>
              <a:rPr lang="nl-NL" sz="1400" dirty="0"/>
              <a:t> L. versus </a:t>
            </a:r>
            <a:r>
              <a:rPr lang="nl-NL" sz="1400" dirty="0" err="1"/>
              <a:t>fluoxetine</a:t>
            </a:r>
            <a:r>
              <a:rPr lang="nl-NL" sz="1400" dirty="0"/>
              <a:t> in </a:t>
            </a:r>
            <a:r>
              <a:rPr lang="nl-NL" sz="1400" dirty="0" err="1"/>
              <a:t>the</a:t>
            </a:r>
            <a:r>
              <a:rPr lang="nl-NL" sz="1400" dirty="0"/>
              <a:t> treatment of mild </a:t>
            </a:r>
            <a:r>
              <a:rPr lang="nl-NL" sz="1400" dirty="0" err="1"/>
              <a:t>to</a:t>
            </a:r>
            <a:r>
              <a:rPr lang="nl-NL" sz="1400" dirty="0"/>
              <a:t> moderate </a:t>
            </a:r>
            <a:r>
              <a:rPr lang="nl-NL" sz="1400" dirty="0" err="1"/>
              <a:t>depression</a:t>
            </a:r>
            <a:r>
              <a:rPr lang="nl-NL" sz="1400" dirty="0"/>
              <a:t>: a double-blind, </a:t>
            </a:r>
            <a:r>
              <a:rPr lang="nl-NL" sz="1400" dirty="0" err="1"/>
              <a:t>randomized</a:t>
            </a:r>
            <a:r>
              <a:rPr lang="nl-NL" sz="1400" dirty="0"/>
              <a:t> pilot trial. J </a:t>
            </a:r>
            <a:r>
              <a:rPr lang="nl-NL" sz="1400" dirty="0" err="1"/>
              <a:t>Ethnopharmacol</a:t>
            </a:r>
            <a:r>
              <a:rPr lang="nl-NL" sz="1400" dirty="0"/>
              <a:t>. 2005;97:281-4.</a:t>
            </a:r>
          </a:p>
        </p:txBody>
      </p:sp>
    </p:spTree>
    <p:extLst>
      <p:ext uri="{BB962C8B-B14F-4D97-AF65-F5344CB8AC3E}">
        <p14:creationId xmlns:p14="http://schemas.microsoft.com/office/powerpoint/2010/main" val="378365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4F67D-1E29-0A2B-07A4-7D454AA568AF}"/>
              </a:ext>
            </a:extLst>
          </p:cNvPr>
          <p:cNvSpPr>
            <a:spLocks noGrp="1"/>
          </p:cNvSpPr>
          <p:nvPr>
            <p:ph type="title"/>
          </p:nvPr>
        </p:nvSpPr>
        <p:spPr/>
        <p:txBody>
          <a:bodyPr/>
          <a:lstStyle/>
          <a:p>
            <a:r>
              <a:rPr lang="nl-NL" dirty="0"/>
              <a:t>Verdere aanvullingen:</a:t>
            </a:r>
          </a:p>
        </p:txBody>
      </p:sp>
      <p:sp>
        <p:nvSpPr>
          <p:cNvPr id="3" name="Tijdelijke aanduiding voor inhoud 2">
            <a:extLst>
              <a:ext uri="{FF2B5EF4-FFF2-40B4-BE49-F238E27FC236}">
                <a16:creationId xmlns:a16="http://schemas.microsoft.com/office/drawing/2014/main" id="{14F20CE9-D710-CEA8-28A8-8B220DE34D71}"/>
              </a:ext>
            </a:extLst>
          </p:cNvPr>
          <p:cNvSpPr>
            <a:spLocks noGrp="1"/>
          </p:cNvSpPr>
          <p:nvPr>
            <p:ph idx="1"/>
          </p:nvPr>
        </p:nvSpPr>
        <p:spPr>
          <a:xfrm>
            <a:off x="597159" y="1492899"/>
            <a:ext cx="8676843" cy="4548464"/>
          </a:xfrm>
        </p:spPr>
        <p:txBody>
          <a:bodyPr/>
          <a:lstStyle/>
          <a:p>
            <a:r>
              <a:rPr lang="nl-NL" dirty="0"/>
              <a:t>Suggesties / Tips qua producten/merken/combinaties </a:t>
            </a:r>
            <a:r>
              <a:rPr lang="nl-NL" dirty="0" err="1"/>
              <a:t>etc</a:t>
            </a:r>
            <a:r>
              <a:rPr lang="nl-NL" dirty="0"/>
              <a:t>?</a:t>
            </a:r>
          </a:p>
          <a:p>
            <a:pPr marL="0" indent="0">
              <a:buNone/>
            </a:pPr>
            <a:endParaRPr lang="nl-NL" dirty="0"/>
          </a:p>
          <a:p>
            <a:pPr marL="0" indent="0">
              <a:buNone/>
            </a:pPr>
            <a:r>
              <a:rPr lang="nl-NL" dirty="0"/>
              <a:t>Homeopathie 		</a:t>
            </a:r>
            <a:r>
              <a:rPr lang="nl-NL" dirty="0" err="1"/>
              <a:t>Passiflora</a:t>
            </a:r>
            <a:r>
              <a:rPr lang="nl-NL" dirty="0"/>
              <a:t> druppels/spray van Vogel</a:t>
            </a:r>
          </a:p>
          <a:p>
            <a:pPr marL="0" indent="0">
              <a:buNone/>
            </a:pPr>
            <a:r>
              <a:rPr lang="nl-NL" dirty="0"/>
              <a:t>					</a:t>
            </a:r>
            <a:r>
              <a:rPr lang="nl-NL" dirty="0" err="1"/>
              <a:t>Nervoheel</a:t>
            </a:r>
            <a:r>
              <a:rPr lang="nl-NL" dirty="0"/>
              <a:t> van Heel</a:t>
            </a:r>
          </a:p>
          <a:p>
            <a:pPr marL="0" indent="0">
              <a:buNone/>
            </a:pPr>
            <a:endParaRPr lang="nl-NL" dirty="0"/>
          </a:p>
          <a:p>
            <a:pPr marL="0" indent="0">
              <a:buNone/>
            </a:pPr>
            <a:r>
              <a:rPr lang="nl-NL" dirty="0"/>
              <a:t>                                 </a:t>
            </a:r>
            <a:r>
              <a:rPr lang="nl-NL" dirty="0" err="1"/>
              <a:t>Celzouten</a:t>
            </a:r>
            <a:r>
              <a:rPr lang="nl-NL" dirty="0"/>
              <a:t>, Bach </a:t>
            </a:r>
            <a:r>
              <a:rPr lang="nl-NL" dirty="0" err="1"/>
              <a:t>rescue</a:t>
            </a:r>
            <a:r>
              <a:rPr lang="nl-NL" dirty="0"/>
              <a:t>, Sint Janskruid ( let op interacties),</a:t>
            </a:r>
          </a:p>
          <a:p>
            <a:pPr marL="0" indent="0">
              <a:buNone/>
            </a:pPr>
            <a:r>
              <a:rPr lang="nl-NL" dirty="0"/>
              <a:t>					lavendel olie, GABA, Magnesium </a:t>
            </a:r>
            <a:r>
              <a:rPr lang="nl-NL" dirty="0" err="1"/>
              <a:t>tauraat</a:t>
            </a:r>
            <a:r>
              <a:rPr lang="nl-NL" dirty="0"/>
              <a:t> en - </a:t>
            </a:r>
            <a:r>
              <a:rPr lang="nl-NL" dirty="0" err="1"/>
              <a:t>bisglycinaat</a:t>
            </a:r>
            <a:r>
              <a:rPr lang="nl-NL" dirty="0"/>
              <a:t>,  </a:t>
            </a:r>
          </a:p>
          <a:p>
            <a:pPr marL="0" indent="0">
              <a:buNone/>
            </a:pPr>
            <a:r>
              <a:rPr lang="nl-NL" dirty="0"/>
              <a:t>                                 </a:t>
            </a:r>
            <a:r>
              <a:rPr lang="nl-NL" dirty="0" err="1"/>
              <a:t>Metarelax</a:t>
            </a:r>
            <a:r>
              <a:rPr lang="nl-NL" dirty="0"/>
              <a:t>, L-</a:t>
            </a:r>
            <a:r>
              <a:rPr lang="nl-NL" dirty="0" err="1"/>
              <a:t>theanine</a:t>
            </a:r>
            <a:r>
              <a:rPr lang="nl-NL" dirty="0"/>
              <a:t>, CBD, </a:t>
            </a:r>
            <a:r>
              <a:rPr lang="nl-NL" dirty="0" err="1"/>
              <a:t>Arkorelax</a:t>
            </a:r>
            <a:r>
              <a:rPr lang="nl-NL" dirty="0"/>
              <a:t> Slaapspray en S.O.S  </a:t>
            </a:r>
          </a:p>
          <a:p>
            <a:pPr marL="0" indent="0">
              <a:buNone/>
            </a:pPr>
            <a:r>
              <a:rPr lang="nl-NL" dirty="0"/>
              <a:t>                                 spray van, Magnesium </a:t>
            </a:r>
            <a:r>
              <a:rPr lang="nl-NL" dirty="0" err="1"/>
              <a:t>voetenbad</a:t>
            </a:r>
            <a:r>
              <a:rPr lang="nl-NL" dirty="0"/>
              <a:t>, Ontspannende      </a:t>
            </a:r>
          </a:p>
          <a:p>
            <a:pPr marL="0" indent="0">
              <a:buNone/>
            </a:pPr>
            <a:r>
              <a:rPr lang="nl-NL" dirty="0"/>
              <a:t>                                 kruidenthee etc.</a:t>
            </a:r>
          </a:p>
        </p:txBody>
      </p:sp>
    </p:spTree>
    <p:extLst>
      <p:ext uri="{BB962C8B-B14F-4D97-AF65-F5344CB8AC3E}">
        <p14:creationId xmlns:p14="http://schemas.microsoft.com/office/powerpoint/2010/main" val="255314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3B353-21C7-5F15-A61F-89D3A70F1F2E}"/>
              </a:ext>
            </a:extLst>
          </p:cNvPr>
          <p:cNvSpPr>
            <a:spLocks noGrp="1"/>
          </p:cNvSpPr>
          <p:nvPr>
            <p:ph type="title"/>
          </p:nvPr>
        </p:nvSpPr>
        <p:spPr/>
        <p:txBody>
          <a:bodyPr/>
          <a:lstStyle/>
          <a:p>
            <a:r>
              <a:rPr lang="nl-NL" dirty="0"/>
              <a:t>Stress wegnemen</a:t>
            </a:r>
          </a:p>
        </p:txBody>
      </p:sp>
      <p:sp>
        <p:nvSpPr>
          <p:cNvPr id="3" name="Tijdelijke aanduiding voor inhoud 2">
            <a:extLst>
              <a:ext uri="{FF2B5EF4-FFF2-40B4-BE49-F238E27FC236}">
                <a16:creationId xmlns:a16="http://schemas.microsoft.com/office/drawing/2014/main" id="{BAB6385C-7408-3C46-EF79-AEC7E3202790}"/>
              </a:ext>
            </a:extLst>
          </p:cNvPr>
          <p:cNvSpPr>
            <a:spLocks noGrp="1"/>
          </p:cNvSpPr>
          <p:nvPr>
            <p:ph idx="1"/>
          </p:nvPr>
        </p:nvSpPr>
        <p:spPr>
          <a:xfrm>
            <a:off x="677334" y="1660849"/>
            <a:ext cx="8596668" cy="4380513"/>
          </a:xfrm>
        </p:spPr>
        <p:txBody>
          <a:bodyPr>
            <a:normAutofit fontScale="85000" lnSpcReduction="20000"/>
          </a:bodyPr>
          <a:lstStyle/>
          <a:p>
            <a:r>
              <a:rPr lang="nl-NL" dirty="0"/>
              <a:t>Bespreekbaar maken</a:t>
            </a:r>
          </a:p>
          <a:p>
            <a:endParaRPr lang="nl-NL" dirty="0"/>
          </a:p>
          <a:p>
            <a:r>
              <a:rPr lang="nl-NL" dirty="0"/>
              <a:t>Kom in contact met jezelf</a:t>
            </a:r>
          </a:p>
          <a:p>
            <a:endParaRPr lang="nl-NL" dirty="0"/>
          </a:p>
          <a:p>
            <a:r>
              <a:rPr lang="nl-NL" dirty="0"/>
              <a:t>Beperk </a:t>
            </a:r>
            <a:r>
              <a:rPr lang="nl-NL" dirty="0" err="1"/>
              <a:t>social</a:t>
            </a:r>
            <a:r>
              <a:rPr lang="nl-NL" dirty="0"/>
              <a:t> media / niet teveel op de telefoon/tablet zitten etc.</a:t>
            </a:r>
          </a:p>
          <a:p>
            <a:pPr marL="0" indent="0">
              <a:buNone/>
            </a:pPr>
            <a:endParaRPr lang="nl-NL" dirty="0"/>
          </a:p>
          <a:p>
            <a:r>
              <a:rPr lang="nl-NL" dirty="0"/>
              <a:t>Meditatie / yoga / </a:t>
            </a:r>
            <a:r>
              <a:rPr lang="nl-NL" dirty="0" err="1"/>
              <a:t>mindfullnes</a:t>
            </a:r>
            <a:endParaRPr lang="nl-NL" dirty="0"/>
          </a:p>
          <a:p>
            <a:endParaRPr lang="nl-NL" dirty="0"/>
          </a:p>
          <a:p>
            <a:r>
              <a:rPr lang="nl-NL" dirty="0"/>
              <a:t>Bewegen, de natuur in</a:t>
            </a:r>
          </a:p>
          <a:p>
            <a:pPr marL="0" indent="0">
              <a:buNone/>
            </a:pPr>
            <a:endParaRPr lang="nl-NL" dirty="0"/>
          </a:p>
          <a:p>
            <a:r>
              <a:rPr lang="nl-NL" dirty="0"/>
              <a:t>Muziek</a:t>
            </a:r>
          </a:p>
          <a:p>
            <a:endParaRPr lang="nl-NL" dirty="0"/>
          </a:p>
          <a:p>
            <a:r>
              <a:rPr lang="nl-NL" dirty="0"/>
              <a:t>Goede voeding; basevormend (</a:t>
            </a:r>
            <a:r>
              <a:rPr lang="nl-NL" dirty="0" err="1"/>
              <a:t>spirulina</a:t>
            </a:r>
            <a:r>
              <a:rPr lang="nl-NL" dirty="0"/>
              <a:t>, </a:t>
            </a:r>
            <a:r>
              <a:rPr lang="nl-NL" dirty="0" err="1"/>
              <a:t>chlorella</a:t>
            </a:r>
            <a:r>
              <a:rPr lang="nl-NL" dirty="0"/>
              <a:t>, kiemen, groente &amp;fruit etc.) </a:t>
            </a:r>
          </a:p>
          <a:p>
            <a:pPr marL="0" indent="0">
              <a:buNone/>
            </a:pPr>
            <a:r>
              <a:rPr lang="nl-NL" dirty="0"/>
              <a:t>      Geen suiker, koffie, alcohol </a:t>
            </a:r>
            <a:r>
              <a:rPr lang="nl-NL" dirty="0" err="1"/>
              <a:t>etc</a:t>
            </a:r>
            <a:r>
              <a:rPr lang="nl-NL" dirty="0"/>
              <a:t>, lege koolhydraten. </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15506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53E1C-B160-8FE9-8959-E84BD5416AE7}"/>
              </a:ext>
            </a:extLst>
          </p:cNvPr>
          <p:cNvSpPr>
            <a:spLocks noGrp="1"/>
          </p:cNvSpPr>
          <p:nvPr>
            <p:ph type="title"/>
          </p:nvPr>
        </p:nvSpPr>
        <p:spPr/>
        <p:txBody>
          <a:bodyPr/>
          <a:lstStyle/>
          <a:p>
            <a:r>
              <a:rPr lang="nl-NL" dirty="0"/>
              <a:t>Wat is stress?</a:t>
            </a:r>
          </a:p>
        </p:txBody>
      </p:sp>
      <p:sp>
        <p:nvSpPr>
          <p:cNvPr id="3" name="Tijdelijke aanduiding voor inhoud 2">
            <a:extLst>
              <a:ext uri="{FF2B5EF4-FFF2-40B4-BE49-F238E27FC236}">
                <a16:creationId xmlns:a16="http://schemas.microsoft.com/office/drawing/2014/main" id="{C43B2D2D-5B1E-6062-F869-46B59FF8395D}"/>
              </a:ext>
            </a:extLst>
          </p:cNvPr>
          <p:cNvSpPr>
            <a:spLocks noGrp="1"/>
          </p:cNvSpPr>
          <p:nvPr>
            <p:ph idx="1"/>
          </p:nvPr>
        </p:nvSpPr>
        <p:spPr>
          <a:xfrm>
            <a:off x="522513" y="1623527"/>
            <a:ext cx="9274629" cy="4935893"/>
          </a:xfrm>
        </p:spPr>
        <p:txBody>
          <a:bodyPr/>
          <a:lstStyle/>
          <a:p>
            <a:pPr marL="0" indent="0">
              <a:buNone/>
            </a:pPr>
            <a:r>
              <a:rPr lang="nl-NL" dirty="0"/>
              <a:t>Volgens de Van Dale betekent stress ‘aanhoudende geestelijke druk of spanning’.</a:t>
            </a:r>
          </a:p>
          <a:p>
            <a:endParaRPr lang="nl-NL" dirty="0"/>
          </a:p>
          <a:p>
            <a:r>
              <a:rPr lang="nl-NL" dirty="0"/>
              <a:t>In basis normale biologische reactie op een potentieel gevaarlijke situatie. Wanneer je acute stress (bijvoorbeeld een auto-ongeluk/onveiligheid)  ervaart, geeft ons zenuwstelsel hormonen af ​​die ons een boost geven, deze hormonen </a:t>
            </a:r>
            <a:r>
              <a:rPr lang="nl-NL" dirty="0" err="1"/>
              <a:t>triggeren</a:t>
            </a:r>
            <a:r>
              <a:rPr lang="nl-NL" dirty="0"/>
              <a:t> de vecht- of vluchtreactie.</a:t>
            </a:r>
          </a:p>
          <a:p>
            <a:endParaRPr lang="nl-NL" dirty="0"/>
          </a:p>
          <a:p>
            <a:r>
              <a:rPr lang="nl-NL" dirty="0"/>
              <a:t>Het versnelt onder andere de hartslag en ademhaling, spant spieren aan en brengt je in een staat van paraatheid. Klaar om de bedreiging aan te pakken óf om ervoor te vluchten. Deze reactie is bedoeld als tijdelijk en onder normale omstandigheden herstelt het lichaam er snel van.</a:t>
            </a:r>
          </a:p>
        </p:txBody>
      </p:sp>
    </p:spTree>
    <p:extLst>
      <p:ext uri="{BB962C8B-B14F-4D97-AF65-F5344CB8AC3E}">
        <p14:creationId xmlns:p14="http://schemas.microsoft.com/office/powerpoint/2010/main" val="428774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ADEF-3A39-A360-BE5D-3CD3AC5A10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573801-D147-50F2-4290-8F151EB0839E}"/>
              </a:ext>
            </a:extLst>
          </p:cNvPr>
          <p:cNvSpPr>
            <a:spLocks noGrp="1"/>
          </p:cNvSpPr>
          <p:nvPr>
            <p:ph type="title"/>
          </p:nvPr>
        </p:nvSpPr>
        <p:spPr/>
        <p:txBody>
          <a:bodyPr>
            <a:normAutofit/>
          </a:bodyPr>
          <a:lstStyle/>
          <a:p>
            <a:r>
              <a:rPr lang="nl-NL" dirty="0"/>
              <a:t>				</a:t>
            </a:r>
          </a:p>
        </p:txBody>
      </p:sp>
      <p:sp>
        <p:nvSpPr>
          <p:cNvPr id="3" name="Tijdelijke aanduiding voor inhoud 2">
            <a:extLst>
              <a:ext uri="{FF2B5EF4-FFF2-40B4-BE49-F238E27FC236}">
                <a16:creationId xmlns:a16="http://schemas.microsoft.com/office/drawing/2014/main" id="{AACA98CF-D893-7ED7-7B3B-DA1DF3C316DE}"/>
              </a:ext>
            </a:extLst>
          </p:cNvPr>
          <p:cNvSpPr>
            <a:spLocks noGrp="1"/>
          </p:cNvSpPr>
          <p:nvPr>
            <p:ph idx="1"/>
          </p:nvPr>
        </p:nvSpPr>
        <p:spPr>
          <a:xfrm>
            <a:off x="485192" y="1390261"/>
            <a:ext cx="8788810" cy="4651101"/>
          </a:xfrm>
        </p:spPr>
        <p:txBody>
          <a:bodyPr>
            <a:normAutofit/>
          </a:bodyPr>
          <a:lstStyle/>
          <a:p>
            <a:pPr marL="0" indent="0">
              <a:buNone/>
            </a:pPr>
            <a:endParaRPr lang="nl-NL" dirty="0"/>
          </a:p>
          <a:p>
            <a:pPr>
              <a:buAutoNum type="arabicPeriod" startAt="4"/>
            </a:pPr>
            <a:endParaRPr lang="nl-NL" dirty="0"/>
          </a:p>
          <a:p>
            <a:pPr marL="0" indent="0">
              <a:buNone/>
            </a:pPr>
            <a:r>
              <a:rPr lang="nl-NL" sz="2400" dirty="0"/>
              <a:t>                      </a:t>
            </a:r>
            <a:r>
              <a:rPr lang="nl-NL" sz="3200" dirty="0"/>
              <a:t>                   </a:t>
            </a:r>
          </a:p>
          <a:p>
            <a:pPr marL="0" indent="0" algn="ctr">
              <a:buNone/>
            </a:pPr>
            <a:r>
              <a:rPr lang="nl-NL" sz="5400" b="1" dirty="0">
                <a:solidFill>
                  <a:schemeClr val="accent1"/>
                </a:solidFill>
                <a:latin typeface="+mj-lt"/>
              </a:rPr>
              <a:t>Dank </a:t>
            </a:r>
            <a:r>
              <a:rPr lang="nl-NL" sz="4000" b="1" dirty="0">
                <a:solidFill>
                  <a:schemeClr val="accent1"/>
                </a:solidFill>
                <a:latin typeface="+mj-lt"/>
              </a:rPr>
              <a:t>voor</a:t>
            </a:r>
            <a:r>
              <a:rPr lang="nl-NL" sz="5400" b="1" dirty="0">
                <a:solidFill>
                  <a:schemeClr val="accent1"/>
                </a:solidFill>
                <a:latin typeface="+mj-lt"/>
              </a:rPr>
              <a:t> jullie aandacht!</a:t>
            </a:r>
            <a:r>
              <a:rPr lang="nl-NL" sz="3200" dirty="0"/>
              <a:t>                                     </a:t>
            </a:r>
            <a:r>
              <a:rPr lang="nl-NL" sz="2400" dirty="0"/>
              <a:t>                                                                                              </a:t>
            </a:r>
          </a:p>
        </p:txBody>
      </p:sp>
    </p:spTree>
    <p:extLst>
      <p:ext uri="{BB962C8B-B14F-4D97-AF65-F5344CB8AC3E}">
        <p14:creationId xmlns:p14="http://schemas.microsoft.com/office/powerpoint/2010/main" val="185400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5C179-7ADE-D2B1-7635-29FD3CF3CC16}"/>
              </a:ext>
            </a:extLst>
          </p:cNvPr>
          <p:cNvSpPr>
            <a:spLocks noGrp="1"/>
          </p:cNvSpPr>
          <p:nvPr>
            <p:ph type="title"/>
          </p:nvPr>
        </p:nvSpPr>
        <p:spPr/>
        <p:txBody>
          <a:bodyPr/>
          <a:lstStyle/>
          <a:p>
            <a:r>
              <a:rPr lang="nl-NL" dirty="0"/>
              <a:t>Wat is stress en waar komt het vandaan?</a:t>
            </a:r>
          </a:p>
        </p:txBody>
      </p:sp>
      <p:sp>
        <p:nvSpPr>
          <p:cNvPr id="3" name="Tijdelijke aanduiding voor inhoud 2">
            <a:extLst>
              <a:ext uri="{FF2B5EF4-FFF2-40B4-BE49-F238E27FC236}">
                <a16:creationId xmlns:a16="http://schemas.microsoft.com/office/drawing/2014/main" id="{76B78DDC-C0CA-2EBC-33DA-4FFD918A4700}"/>
              </a:ext>
            </a:extLst>
          </p:cNvPr>
          <p:cNvSpPr>
            <a:spLocks noGrp="1"/>
          </p:cNvSpPr>
          <p:nvPr>
            <p:ph idx="1"/>
          </p:nvPr>
        </p:nvSpPr>
        <p:spPr/>
        <p:txBody>
          <a:bodyPr/>
          <a:lstStyle/>
          <a:p>
            <a:r>
              <a:rPr lang="nl-NL" dirty="0">
                <a:hlinkClick r:id="rId2"/>
              </a:rPr>
              <a:t>https://www.youtube.com/watch?v=iu9cUrVwvYw</a:t>
            </a:r>
            <a:endParaRPr lang="nl-NL" dirty="0"/>
          </a:p>
          <a:p>
            <a:pPr marL="0" indent="0">
              <a:buNone/>
            </a:pPr>
            <a:endParaRPr lang="nl-NL" dirty="0"/>
          </a:p>
        </p:txBody>
      </p:sp>
    </p:spTree>
    <p:extLst>
      <p:ext uri="{BB962C8B-B14F-4D97-AF65-F5344CB8AC3E}">
        <p14:creationId xmlns:p14="http://schemas.microsoft.com/office/powerpoint/2010/main" val="6449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640F7-D807-03C4-62D9-E0507DB8A749}"/>
              </a:ext>
            </a:extLst>
          </p:cNvPr>
          <p:cNvSpPr>
            <a:spLocks noGrp="1"/>
          </p:cNvSpPr>
          <p:nvPr>
            <p:ph type="title"/>
          </p:nvPr>
        </p:nvSpPr>
        <p:spPr/>
        <p:txBody>
          <a:bodyPr/>
          <a:lstStyle/>
          <a:p>
            <a:r>
              <a:rPr lang="nl-NL" dirty="0"/>
              <a:t>Langdurige stress</a:t>
            </a:r>
          </a:p>
        </p:txBody>
      </p:sp>
      <p:sp>
        <p:nvSpPr>
          <p:cNvPr id="3" name="Tijdelijke aanduiding voor inhoud 2">
            <a:extLst>
              <a:ext uri="{FF2B5EF4-FFF2-40B4-BE49-F238E27FC236}">
                <a16:creationId xmlns:a16="http://schemas.microsoft.com/office/drawing/2014/main" id="{41F2536A-E939-6850-5BFD-FA68FE52A9CE}"/>
              </a:ext>
            </a:extLst>
          </p:cNvPr>
          <p:cNvSpPr>
            <a:spLocks noGrp="1"/>
          </p:cNvSpPr>
          <p:nvPr>
            <p:ph idx="1"/>
          </p:nvPr>
        </p:nvSpPr>
        <p:spPr/>
        <p:txBody>
          <a:bodyPr/>
          <a:lstStyle/>
          <a:p>
            <a:r>
              <a:rPr lang="nl-NL" dirty="0"/>
              <a:t>Als het systeem voor een langere periode actief moet blijven, of wanneer het geconfronteerd wordt met een grotere stressor dan het aankan, dan resulteert dit in overbelasting. </a:t>
            </a:r>
          </a:p>
          <a:p>
            <a:pPr marL="0" indent="0">
              <a:buNone/>
            </a:pPr>
            <a:r>
              <a:rPr lang="nl-NL" dirty="0"/>
              <a:t>    Overbelasting chronisch </a:t>
            </a:r>
            <a:r>
              <a:rPr lang="nl-NL" dirty="0">
                <a:sym typeface="Wingdings" panose="05000000000000000000" pitchFamily="2" charset="2"/>
              </a:rPr>
              <a:t> B</a:t>
            </a:r>
            <a:r>
              <a:rPr lang="nl-NL" dirty="0"/>
              <a:t>urn-out.</a:t>
            </a:r>
          </a:p>
          <a:p>
            <a:pPr marL="0" indent="0">
              <a:buNone/>
            </a:pPr>
            <a:endParaRPr lang="nl-NL" dirty="0"/>
          </a:p>
          <a:p>
            <a:r>
              <a:rPr lang="nl-NL" dirty="0"/>
              <a:t>1 van de grootste gevaren van stress is de cumulatieve aard ervan.               Dit houdt in dat hoe vaker het stresssysteem actief is, hoe gevoeliger de trigger raakt die het systeem in werking zet. En hoe vaker dit systeem ‘aan’ staat des te moeilijker wordt het om uit te schakelen. </a:t>
            </a:r>
          </a:p>
        </p:txBody>
      </p:sp>
    </p:spTree>
    <p:extLst>
      <p:ext uri="{BB962C8B-B14F-4D97-AF65-F5344CB8AC3E}">
        <p14:creationId xmlns:p14="http://schemas.microsoft.com/office/powerpoint/2010/main" val="81538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7C1BC-6DC8-10A9-86A1-A5C0D39A33FC}"/>
              </a:ext>
            </a:extLst>
          </p:cNvPr>
          <p:cNvSpPr>
            <a:spLocks noGrp="1"/>
          </p:cNvSpPr>
          <p:nvPr>
            <p:ph type="title"/>
          </p:nvPr>
        </p:nvSpPr>
        <p:spPr/>
        <p:txBody>
          <a:bodyPr/>
          <a:lstStyle/>
          <a:p>
            <a:r>
              <a:rPr lang="nl-NL" dirty="0"/>
              <a:t>Hormonen</a:t>
            </a:r>
          </a:p>
        </p:txBody>
      </p:sp>
      <p:sp>
        <p:nvSpPr>
          <p:cNvPr id="3" name="Tijdelijke aanduiding voor inhoud 2">
            <a:extLst>
              <a:ext uri="{FF2B5EF4-FFF2-40B4-BE49-F238E27FC236}">
                <a16:creationId xmlns:a16="http://schemas.microsoft.com/office/drawing/2014/main" id="{82F2EC5A-0188-0633-3BBE-CDF13FE35C2A}"/>
              </a:ext>
            </a:extLst>
          </p:cNvPr>
          <p:cNvSpPr>
            <a:spLocks noGrp="1"/>
          </p:cNvSpPr>
          <p:nvPr>
            <p:ph idx="1"/>
          </p:nvPr>
        </p:nvSpPr>
        <p:spPr>
          <a:xfrm>
            <a:off x="531845" y="1586205"/>
            <a:ext cx="8742157" cy="4455158"/>
          </a:xfrm>
        </p:spPr>
        <p:txBody>
          <a:bodyPr>
            <a:normAutofit fontScale="92500" lnSpcReduction="10000"/>
          </a:bodyPr>
          <a:lstStyle/>
          <a:p>
            <a:pPr marL="0" indent="0">
              <a:buNone/>
            </a:pPr>
            <a:r>
              <a:rPr lang="nl-NL" dirty="0"/>
              <a:t>De bekendste hormonen die vrijkomen bij stress zijn adrenaline en cortisol, daarnaast speelt noradrenaline ook een rol. </a:t>
            </a:r>
          </a:p>
          <a:p>
            <a:endParaRPr lang="nl-NL" dirty="0"/>
          </a:p>
          <a:p>
            <a:r>
              <a:rPr lang="nl-NL" b="1" dirty="0"/>
              <a:t>Noradrenaline</a:t>
            </a:r>
            <a:r>
              <a:rPr lang="nl-NL" dirty="0"/>
              <a:t>: fungeert hoofdzakelijk als neurotransmitter en de voornaamste taak is dan ook het doorgeven van signalen via je centrale zenuwstelsel. Noradrenaline zorgt er daarnaast voor dat de productie van </a:t>
            </a:r>
            <a:r>
              <a:rPr lang="nl-NL" u="sng" dirty="0"/>
              <a:t>adrenaline</a:t>
            </a:r>
            <a:r>
              <a:rPr lang="nl-NL" dirty="0"/>
              <a:t> in je bijniermerg op gang komt. Wordt ook wel </a:t>
            </a:r>
            <a:r>
              <a:rPr lang="nl-NL" dirty="0" err="1"/>
              <a:t>norepinefrine</a:t>
            </a:r>
            <a:r>
              <a:rPr lang="nl-NL" dirty="0"/>
              <a:t> genoemd.</a:t>
            </a:r>
          </a:p>
          <a:p>
            <a:endParaRPr lang="nl-NL" dirty="0"/>
          </a:p>
          <a:p>
            <a:r>
              <a:rPr lang="nl-NL" b="1" dirty="0"/>
              <a:t>Adrenaline</a:t>
            </a:r>
            <a:r>
              <a:rPr lang="nl-NL" dirty="0"/>
              <a:t>: Zorgt ervoor dat je binnen enkele seconden klaar bent voor vecht-vlucht reactie. Adrenaline wordt ook wel </a:t>
            </a:r>
            <a:r>
              <a:rPr lang="nl-NL" dirty="0" err="1"/>
              <a:t>epinefrine</a:t>
            </a:r>
            <a:r>
              <a:rPr lang="nl-NL" dirty="0"/>
              <a:t> genoemd.</a:t>
            </a:r>
          </a:p>
          <a:p>
            <a:endParaRPr lang="nl-NL" dirty="0"/>
          </a:p>
          <a:p>
            <a:r>
              <a:rPr lang="nl-NL" b="1" dirty="0"/>
              <a:t>Cortisol: </a:t>
            </a:r>
            <a:r>
              <a:rPr lang="nl-NL" dirty="0"/>
              <a:t>In tegenstelling tot de acute en kortstondige werking van (nor)adrenaline, maakt cortisol het juist mogelijk om voor langere tijd met een stressvolle situatie om te gaan. Het zorgt dat je ondanks druk toch kunt blijven presteren.</a:t>
            </a:r>
          </a:p>
        </p:txBody>
      </p:sp>
    </p:spTree>
    <p:extLst>
      <p:ext uri="{BB962C8B-B14F-4D97-AF65-F5344CB8AC3E}">
        <p14:creationId xmlns:p14="http://schemas.microsoft.com/office/powerpoint/2010/main" val="353681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0DC00-0878-161F-14EF-356928AAB22D}"/>
              </a:ext>
            </a:extLst>
          </p:cNvPr>
          <p:cNvSpPr>
            <a:spLocks noGrp="1"/>
          </p:cNvSpPr>
          <p:nvPr>
            <p:ph type="title"/>
          </p:nvPr>
        </p:nvSpPr>
        <p:spPr/>
        <p:txBody>
          <a:bodyPr/>
          <a:lstStyle/>
          <a:p>
            <a:r>
              <a:rPr lang="nl-NL" dirty="0"/>
              <a:t>Stresswerking</a:t>
            </a:r>
          </a:p>
        </p:txBody>
      </p:sp>
      <p:pic>
        <p:nvPicPr>
          <p:cNvPr id="5" name="Tijdelijke aanduiding voor inhoud 4">
            <a:extLst>
              <a:ext uri="{FF2B5EF4-FFF2-40B4-BE49-F238E27FC236}">
                <a16:creationId xmlns:a16="http://schemas.microsoft.com/office/drawing/2014/main" id="{8BB840AE-0C05-AF32-C36B-A1BB1704798B}"/>
              </a:ext>
            </a:extLst>
          </p:cNvPr>
          <p:cNvPicPr>
            <a:picLocks noGrp="1" noChangeAspect="1"/>
          </p:cNvPicPr>
          <p:nvPr>
            <p:ph idx="1"/>
          </p:nvPr>
        </p:nvPicPr>
        <p:blipFill>
          <a:blip r:embed="rId2"/>
          <a:stretch>
            <a:fillRect/>
          </a:stretch>
        </p:blipFill>
        <p:spPr>
          <a:xfrm>
            <a:off x="928710" y="1648995"/>
            <a:ext cx="7888719" cy="4393031"/>
          </a:xfrm>
          <a:prstGeom prst="rect">
            <a:avLst/>
          </a:prstGeom>
        </p:spPr>
      </p:pic>
    </p:spTree>
    <p:extLst>
      <p:ext uri="{BB962C8B-B14F-4D97-AF65-F5344CB8AC3E}">
        <p14:creationId xmlns:p14="http://schemas.microsoft.com/office/powerpoint/2010/main" val="252635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D105F-3C3E-E918-B97C-7B8E5B8EF4CB}"/>
              </a:ext>
            </a:extLst>
          </p:cNvPr>
          <p:cNvSpPr>
            <a:spLocks noGrp="1"/>
          </p:cNvSpPr>
          <p:nvPr>
            <p:ph type="title"/>
          </p:nvPr>
        </p:nvSpPr>
        <p:spPr/>
        <p:txBody>
          <a:bodyPr/>
          <a:lstStyle/>
          <a:p>
            <a:r>
              <a:rPr lang="nl-NL" dirty="0"/>
              <a:t>Hormonen</a:t>
            </a:r>
          </a:p>
        </p:txBody>
      </p:sp>
      <p:sp>
        <p:nvSpPr>
          <p:cNvPr id="3" name="Tijdelijke aanduiding voor inhoud 2">
            <a:extLst>
              <a:ext uri="{FF2B5EF4-FFF2-40B4-BE49-F238E27FC236}">
                <a16:creationId xmlns:a16="http://schemas.microsoft.com/office/drawing/2014/main" id="{C9EBB730-6F45-D642-1045-E4654677A507}"/>
              </a:ext>
            </a:extLst>
          </p:cNvPr>
          <p:cNvSpPr>
            <a:spLocks noGrp="1"/>
          </p:cNvSpPr>
          <p:nvPr>
            <p:ph idx="1"/>
          </p:nvPr>
        </p:nvSpPr>
        <p:spPr>
          <a:xfrm>
            <a:off x="587829" y="1660849"/>
            <a:ext cx="8920065" cy="4898571"/>
          </a:xfrm>
        </p:spPr>
        <p:txBody>
          <a:bodyPr>
            <a:normAutofit/>
          </a:bodyPr>
          <a:lstStyle/>
          <a:p>
            <a:pPr marL="0" indent="0">
              <a:buNone/>
            </a:pPr>
            <a:r>
              <a:rPr lang="nl-NL" sz="2000" dirty="0"/>
              <a:t>Het fysieke effect van cortisol bij stress:</a:t>
            </a:r>
            <a:endParaRPr lang="nl-NL" dirty="0"/>
          </a:p>
          <a:p>
            <a:r>
              <a:rPr lang="nl-NL" sz="1600" dirty="0"/>
              <a:t>Verhoogt de hartslag en bloedsuikerspiegel </a:t>
            </a:r>
          </a:p>
          <a:p>
            <a:endParaRPr lang="nl-NL" sz="1600" dirty="0"/>
          </a:p>
          <a:p>
            <a:r>
              <a:rPr lang="nl-NL" sz="1600" dirty="0"/>
              <a:t>Helpt de hersenen om glucose effectiever te gebruiken</a:t>
            </a:r>
          </a:p>
          <a:p>
            <a:pPr marL="0" indent="0">
              <a:buNone/>
            </a:pPr>
            <a:endParaRPr lang="nl-NL" sz="1600" dirty="0"/>
          </a:p>
          <a:p>
            <a:r>
              <a:rPr lang="nl-NL" sz="1600" dirty="0"/>
              <a:t>Verhoogt de toegankelijkheid van stoffen die helpen bij weefselherstel</a:t>
            </a:r>
          </a:p>
          <a:p>
            <a:endParaRPr lang="nl-NL" sz="1600" dirty="0"/>
          </a:p>
          <a:p>
            <a:r>
              <a:rPr lang="nl-NL" sz="1600" dirty="0"/>
              <a:t>Beperkt of vertraagt functies die niet essentieel zijn tijdens een (levens)bedreigende</a:t>
            </a:r>
          </a:p>
          <a:p>
            <a:pPr marL="0" indent="0">
              <a:buNone/>
            </a:pPr>
            <a:r>
              <a:rPr lang="nl-NL" sz="1600" dirty="0"/>
              <a:t>      situatie, zoals spijsvertering en vruchtbaarheid</a:t>
            </a:r>
          </a:p>
          <a:p>
            <a:pPr marL="0" indent="0">
              <a:buNone/>
            </a:pPr>
            <a:endParaRPr lang="nl-NL" sz="1600" dirty="0"/>
          </a:p>
          <a:p>
            <a:r>
              <a:rPr lang="nl-NL" sz="1600" dirty="0"/>
              <a:t>Verhoogt de reactie van het immuunsysteem</a:t>
            </a:r>
          </a:p>
          <a:p>
            <a:endParaRPr lang="nl-NL" sz="1600" dirty="0"/>
          </a:p>
          <a:p>
            <a:r>
              <a:rPr lang="nl-NL" sz="1600" dirty="0"/>
              <a:t>Heeft effect op de delen van de hersenen die angst, motivatie en stemming reguleren</a:t>
            </a:r>
          </a:p>
        </p:txBody>
      </p:sp>
    </p:spTree>
    <p:extLst>
      <p:ext uri="{BB962C8B-B14F-4D97-AF65-F5344CB8AC3E}">
        <p14:creationId xmlns:p14="http://schemas.microsoft.com/office/powerpoint/2010/main" val="127379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8521D-2E3E-FAAA-8F36-67A180B157E6}"/>
              </a:ext>
            </a:extLst>
          </p:cNvPr>
          <p:cNvSpPr>
            <a:spLocks noGrp="1"/>
          </p:cNvSpPr>
          <p:nvPr>
            <p:ph type="title"/>
          </p:nvPr>
        </p:nvSpPr>
        <p:spPr/>
        <p:txBody>
          <a:bodyPr/>
          <a:lstStyle/>
          <a:p>
            <a:r>
              <a:rPr lang="nl-NL" dirty="0"/>
              <a:t>Cortisol spiegel langdurig te hoog</a:t>
            </a:r>
          </a:p>
        </p:txBody>
      </p:sp>
      <p:sp>
        <p:nvSpPr>
          <p:cNvPr id="3" name="Tijdelijke aanduiding voor inhoud 2">
            <a:extLst>
              <a:ext uri="{FF2B5EF4-FFF2-40B4-BE49-F238E27FC236}">
                <a16:creationId xmlns:a16="http://schemas.microsoft.com/office/drawing/2014/main" id="{8D6CEFBB-206B-F910-67EE-9C441CD3849A}"/>
              </a:ext>
            </a:extLst>
          </p:cNvPr>
          <p:cNvSpPr>
            <a:spLocks noGrp="1"/>
          </p:cNvSpPr>
          <p:nvPr>
            <p:ph idx="1"/>
          </p:nvPr>
        </p:nvSpPr>
        <p:spPr>
          <a:xfrm>
            <a:off x="531845" y="1595535"/>
            <a:ext cx="8742157" cy="4445827"/>
          </a:xfrm>
        </p:spPr>
        <p:txBody>
          <a:bodyPr>
            <a:normAutofit fontScale="92500" lnSpcReduction="20000"/>
          </a:bodyPr>
          <a:lstStyle/>
          <a:p>
            <a:pPr marL="0" indent="0">
              <a:buNone/>
            </a:pPr>
            <a:r>
              <a:rPr lang="nl-NL" sz="1900" dirty="0"/>
              <a:t>Als cortisolspiegel te lang hoog blijft, heeft dat een negatief effect op de gezondheid en kan het bijdragen aan </a:t>
            </a:r>
            <a:r>
              <a:rPr lang="nl-NL" sz="1900" dirty="0" err="1"/>
              <a:t>oa</a:t>
            </a:r>
            <a:r>
              <a:rPr lang="nl-NL" sz="1900" dirty="0"/>
              <a:t>. :</a:t>
            </a:r>
          </a:p>
          <a:p>
            <a:endParaRPr lang="nl-NL" dirty="0"/>
          </a:p>
          <a:p>
            <a:r>
              <a:rPr lang="nl-NL" dirty="0"/>
              <a:t>Gewichtstoename</a:t>
            </a:r>
          </a:p>
          <a:p>
            <a:r>
              <a:rPr lang="nl-NL" dirty="0"/>
              <a:t>Hoge bloeddruk</a:t>
            </a:r>
          </a:p>
          <a:p>
            <a:r>
              <a:rPr lang="nl-NL" dirty="0"/>
              <a:t>Slaapproblemen</a:t>
            </a:r>
          </a:p>
          <a:p>
            <a:r>
              <a:rPr lang="nl-NL" dirty="0"/>
              <a:t>Verminderde vruchtbaarheid</a:t>
            </a:r>
          </a:p>
          <a:p>
            <a:r>
              <a:rPr lang="nl-NL" dirty="0"/>
              <a:t>Gebrek aan energie</a:t>
            </a:r>
          </a:p>
          <a:p>
            <a:r>
              <a:rPr lang="nl-NL" dirty="0"/>
              <a:t>Diabetes type 2</a:t>
            </a:r>
          </a:p>
          <a:p>
            <a:r>
              <a:rPr lang="nl-NL" dirty="0"/>
              <a:t>Osteoporose</a:t>
            </a:r>
          </a:p>
          <a:p>
            <a:r>
              <a:rPr lang="nl-NL" dirty="0"/>
              <a:t>Mentale troebelheid (hersenmist/</a:t>
            </a:r>
            <a:r>
              <a:rPr lang="nl-NL" dirty="0" err="1"/>
              <a:t>brainfog</a:t>
            </a:r>
            <a:r>
              <a:rPr lang="nl-NL" dirty="0"/>
              <a:t>) en geheugenproblemen</a:t>
            </a:r>
          </a:p>
          <a:p>
            <a:r>
              <a:rPr lang="nl-NL" dirty="0"/>
              <a:t>Een verzwakt immuunsysteem, waardoor je kwetsbaarder bent voor infecties</a:t>
            </a:r>
          </a:p>
          <a:p>
            <a:r>
              <a:rPr lang="nl-NL" dirty="0"/>
              <a:t>Een verminderde gemoedstoestand</a:t>
            </a:r>
          </a:p>
        </p:txBody>
      </p:sp>
    </p:spTree>
    <p:extLst>
      <p:ext uri="{BB962C8B-B14F-4D97-AF65-F5344CB8AC3E}">
        <p14:creationId xmlns:p14="http://schemas.microsoft.com/office/powerpoint/2010/main" val="415421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F6B70-AA27-D6E6-0AC9-A64B203EEE34}"/>
              </a:ext>
            </a:extLst>
          </p:cNvPr>
          <p:cNvSpPr>
            <a:spLocks noGrp="1"/>
          </p:cNvSpPr>
          <p:nvPr>
            <p:ph type="title"/>
          </p:nvPr>
        </p:nvSpPr>
        <p:spPr/>
        <p:txBody>
          <a:bodyPr/>
          <a:lstStyle/>
          <a:p>
            <a:r>
              <a:rPr lang="nl-NL" dirty="0"/>
              <a:t>Waarschuwingssignalen &amp; symptomen</a:t>
            </a:r>
          </a:p>
        </p:txBody>
      </p:sp>
      <p:sp>
        <p:nvSpPr>
          <p:cNvPr id="3" name="Tijdelijke aanduiding voor inhoud 2">
            <a:extLst>
              <a:ext uri="{FF2B5EF4-FFF2-40B4-BE49-F238E27FC236}">
                <a16:creationId xmlns:a16="http://schemas.microsoft.com/office/drawing/2014/main" id="{BFEF7DE0-0C8D-2875-C019-CD40FC6522A1}"/>
              </a:ext>
            </a:extLst>
          </p:cNvPr>
          <p:cNvSpPr>
            <a:spLocks noGrp="1"/>
          </p:cNvSpPr>
          <p:nvPr>
            <p:ph idx="1"/>
          </p:nvPr>
        </p:nvSpPr>
        <p:spPr>
          <a:xfrm>
            <a:off x="503853" y="1427584"/>
            <a:ext cx="8770149" cy="4820815"/>
          </a:xfrm>
        </p:spPr>
        <p:txBody>
          <a:bodyPr>
            <a:normAutofit fontScale="85000" lnSpcReduction="20000"/>
          </a:bodyPr>
          <a:lstStyle/>
          <a:p>
            <a:pPr marL="0" indent="0">
              <a:buNone/>
            </a:pPr>
            <a:endParaRPr lang="nl-NL" dirty="0"/>
          </a:p>
          <a:p>
            <a:r>
              <a:rPr lang="nl-NL" dirty="0"/>
              <a:t>Geheugen- en concentratieproblemen;</a:t>
            </a:r>
          </a:p>
          <a:p>
            <a:r>
              <a:rPr lang="nl-NL" dirty="0"/>
              <a:t>Besluiteloosheid;</a:t>
            </a:r>
          </a:p>
          <a:p>
            <a:r>
              <a:rPr lang="nl-NL" dirty="0"/>
              <a:t>Depressie, angstgevoelens, constant piekeren;</a:t>
            </a:r>
          </a:p>
          <a:p>
            <a:r>
              <a:rPr lang="nl-NL" dirty="0"/>
              <a:t>Uitstelgedrag, verwaarlozen van verantwoordelijkheden;</a:t>
            </a:r>
          </a:p>
          <a:p>
            <a:r>
              <a:rPr lang="nl-NL" dirty="0"/>
              <a:t>Neiging tot overmatig gebruik van alcohol, tabak of verdovende middelen;</a:t>
            </a:r>
          </a:p>
          <a:p>
            <a:r>
              <a:rPr lang="nl-NL" dirty="0"/>
              <a:t>Gewichtstoename of gewichtsverlies;</a:t>
            </a:r>
          </a:p>
          <a:p>
            <a:r>
              <a:rPr lang="nl-NL" dirty="0"/>
              <a:t>Hoge bloeddruk, abnormale of snelle hartslag, hartkloppingen, pijn op de borst, hartaanval;</a:t>
            </a:r>
          </a:p>
          <a:p>
            <a:r>
              <a:rPr lang="nl-NL" dirty="0"/>
              <a:t>Vaak verkouden of grieperig;</a:t>
            </a:r>
          </a:p>
          <a:p>
            <a:r>
              <a:rPr lang="nl-NL" dirty="0"/>
              <a:t>Pijntjes en kwaaltjes;</a:t>
            </a:r>
          </a:p>
          <a:p>
            <a:r>
              <a:rPr lang="nl-NL" dirty="0"/>
              <a:t>Misselijk- en duizeligheid;</a:t>
            </a:r>
          </a:p>
          <a:p>
            <a:r>
              <a:rPr lang="nl-NL" dirty="0"/>
              <a:t>Auto-immuun-, ontstekings-, en allergische symptomen zoals: opvlammingen van astma, artritis, acne, eczeem, psoriasis, brandend maagzuur, zweren en/of prikkelbare darmsyndroom</a:t>
            </a:r>
          </a:p>
          <a:p>
            <a:r>
              <a:rPr lang="nl-NL" dirty="0"/>
              <a:t>Laag libido en vruchtbaarheidsproblemen (bij vrouwen &amp; bij mannen), PMS</a:t>
            </a:r>
          </a:p>
          <a:p>
            <a:r>
              <a:rPr lang="nl-NL" dirty="0"/>
              <a:t>Constant gevoel van nervositeit</a:t>
            </a:r>
          </a:p>
        </p:txBody>
      </p:sp>
    </p:spTree>
    <p:extLst>
      <p:ext uri="{BB962C8B-B14F-4D97-AF65-F5344CB8AC3E}">
        <p14:creationId xmlns:p14="http://schemas.microsoft.com/office/powerpoint/2010/main" val="29570896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2557</TotalTime>
  <Words>1539</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Trebuchet MS</vt:lpstr>
      <vt:lpstr>Wingdings</vt:lpstr>
      <vt:lpstr>Wingdings 3</vt:lpstr>
      <vt:lpstr>Facet</vt:lpstr>
      <vt:lpstr>Erica Suppletie</vt:lpstr>
      <vt:lpstr>Wat is stress?</vt:lpstr>
      <vt:lpstr>Wat is stress en waar komt het vandaan?</vt:lpstr>
      <vt:lpstr>Langdurige stress</vt:lpstr>
      <vt:lpstr>Hormonen</vt:lpstr>
      <vt:lpstr>Stresswerking</vt:lpstr>
      <vt:lpstr>Hormonen</vt:lpstr>
      <vt:lpstr>Cortisol spiegel langdurig te hoog</vt:lpstr>
      <vt:lpstr>Waarschuwingssignalen &amp; symptomen</vt:lpstr>
      <vt:lpstr>PowerPoint Presentation</vt:lpstr>
      <vt:lpstr>How stress affects the body</vt:lpstr>
      <vt:lpstr>Nutriënten</vt:lpstr>
      <vt:lpstr>Fyto nutriënten I</vt:lpstr>
      <vt:lpstr>Fyto nutriënten II</vt:lpstr>
      <vt:lpstr>Valeriaan extra info</vt:lpstr>
      <vt:lpstr>Ashwagandha  &amp; Rhodiola extra info</vt:lpstr>
      <vt:lpstr>Saffraan extra info</vt:lpstr>
      <vt:lpstr>Verdere aanvullingen:</vt:lpstr>
      <vt:lpstr>Stress wegnemen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Fiselier</dc:creator>
  <cp:lastModifiedBy>Robin Warmelink</cp:lastModifiedBy>
  <cp:revision>108</cp:revision>
  <cp:lastPrinted>2025-03-24T15:51:28Z</cp:lastPrinted>
  <dcterms:created xsi:type="dcterms:W3CDTF">2024-10-11T07:51:12Z</dcterms:created>
  <dcterms:modified xsi:type="dcterms:W3CDTF">2025-04-03T10:46:24Z</dcterms:modified>
</cp:coreProperties>
</file>