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0"/>
  </p:notesMasterIdLst>
  <p:sldIdLst>
    <p:sldId id="256" r:id="rId2"/>
    <p:sldId id="313" r:id="rId3"/>
    <p:sldId id="300" r:id="rId4"/>
    <p:sldId id="325" r:id="rId5"/>
    <p:sldId id="332" r:id="rId6"/>
    <p:sldId id="323" r:id="rId7"/>
    <p:sldId id="328" r:id="rId8"/>
    <p:sldId id="330" r:id="rId9"/>
    <p:sldId id="315" r:id="rId10"/>
    <p:sldId id="336" r:id="rId11"/>
    <p:sldId id="338" r:id="rId12"/>
    <p:sldId id="335" r:id="rId13"/>
    <p:sldId id="334" r:id="rId14"/>
    <p:sldId id="329" r:id="rId15"/>
    <p:sldId id="322" r:id="rId16"/>
    <p:sldId id="326" r:id="rId17"/>
    <p:sldId id="333" r:id="rId18"/>
    <p:sldId id="297" r:id="rId19"/>
  </p:sldIdLst>
  <p:sldSz cx="9144000" cy="6858000" type="screen4x3"/>
  <p:notesSz cx="9601200" cy="7315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500" y="28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48628-1BAB-463B-85BF-627F3E0B770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5C5650-E30F-4ABC-8D98-A9813BC71BFB}">
      <dgm:prSet/>
      <dgm:spPr/>
      <dgm:t>
        <a:bodyPr/>
        <a:lstStyle/>
        <a:p>
          <a:r>
            <a:rPr lang="en-US" dirty="0"/>
            <a:t>pH </a:t>
          </a:r>
          <a:r>
            <a:rPr lang="en-US" dirty="0" err="1"/>
            <a:t>waarde</a:t>
          </a:r>
          <a:endParaRPr lang="en-US" dirty="0"/>
        </a:p>
      </dgm:t>
    </dgm:pt>
    <dgm:pt modelId="{F9671418-80EC-4D25-8A4A-66541E5B2D17}" type="parTrans" cxnId="{DC4D5502-1DAB-497E-BD50-132EA9E79003}">
      <dgm:prSet/>
      <dgm:spPr/>
      <dgm:t>
        <a:bodyPr/>
        <a:lstStyle/>
        <a:p>
          <a:endParaRPr lang="en-US"/>
        </a:p>
      </dgm:t>
    </dgm:pt>
    <dgm:pt modelId="{4A7093F7-2C71-4113-86A6-62E1FDC61986}" type="sibTrans" cxnId="{DC4D5502-1DAB-497E-BD50-132EA9E79003}">
      <dgm:prSet/>
      <dgm:spPr/>
      <dgm:t>
        <a:bodyPr/>
        <a:lstStyle/>
        <a:p>
          <a:endParaRPr lang="en-US"/>
        </a:p>
      </dgm:t>
    </dgm:pt>
    <dgm:pt modelId="{C652A4D5-51D0-42E8-B0DF-85C10E40AB0C}">
      <dgm:prSet/>
      <dgm:spPr/>
      <dgm:t>
        <a:bodyPr/>
        <a:lstStyle/>
        <a:p>
          <a:r>
            <a:rPr lang="nl-NL" dirty="0"/>
            <a:t>Temperatuur opslag</a:t>
          </a:r>
          <a:endParaRPr lang="en-US" dirty="0"/>
        </a:p>
      </dgm:t>
    </dgm:pt>
    <dgm:pt modelId="{BC638C39-3A8F-45C4-A4E6-0D9C42820811}" type="parTrans" cxnId="{680F8252-C75C-4B0E-960C-12C721F43DB5}">
      <dgm:prSet/>
      <dgm:spPr/>
      <dgm:t>
        <a:bodyPr/>
        <a:lstStyle/>
        <a:p>
          <a:endParaRPr lang="en-US"/>
        </a:p>
      </dgm:t>
    </dgm:pt>
    <dgm:pt modelId="{AD26109F-9137-4664-A535-71860708E5BA}" type="sibTrans" cxnId="{680F8252-C75C-4B0E-960C-12C721F43DB5}">
      <dgm:prSet/>
      <dgm:spPr/>
      <dgm:t>
        <a:bodyPr/>
        <a:lstStyle/>
        <a:p>
          <a:endParaRPr lang="en-US"/>
        </a:p>
      </dgm:t>
    </dgm:pt>
    <dgm:pt modelId="{03F7053F-816C-498E-AAF7-A345CDCA205E}">
      <dgm:prSet/>
      <dgm:spPr/>
      <dgm:t>
        <a:bodyPr/>
        <a:lstStyle/>
        <a:p>
          <a:r>
            <a:rPr lang="nl-NL" dirty="0"/>
            <a:t>Elektrolyten</a:t>
          </a:r>
          <a:endParaRPr lang="en-US" dirty="0"/>
        </a:p>
      </dgm:t>
    </dgm:pt>
    <dgm:pt modelId="{EF0A3F4A-932A-4356-82F8-5F19FB30B63B}" type="parTrans" cxnId="{0F4805A2-57D9-484F-BD85-6536F040A5F9}">
      <dgm:prSet/>
      <dgm:spPr/>
      <dgm:t>
        <a:bodyPr/>
        <a:lstStyle/>
        <a:p>
          <a:endParaRPr lang="en-US"/>
        </a:p>
      </dgm:t>
    </dgm:pt>
    <dgm:pt modelId="{29D50E7E-B112-4402-847E-59194DD5716D}" type="sibTrans" cxnId="{0F4805A2-57D9-484F-BD85-6536F040A5F9}">
      <dgm:prSet/>
      <dgm:spPr/>
      <dgm:t>
        <a:bodyPr/>
        <a:lstStyle/>
        <a:p>
          <a:endParaRPr lang="en-US"/>
        </a:p>
      </dgm:t>
    </dgm:pt>
    <dgm:pt modelId="{25118C90-66A0-4DB4-BC61-AA56C6652D55}">
      <dgm:prSet/>
      <dgm:spPr/>
      <dgm:t>
        <a:bodyPr/>
        <a:lstStyle/>
        <a:p>
          <a:r>
            <a:rPr lang="nl-NL" dirty="0"/>
            <a:t>Productieproces</a:t>
          </a:r>
          <a:endParaRPr lang="en-US" dirty="0"/>
        </a:p>
      </dgm:t>
    </dgm:pt>
    <dgm:pt modelId="{C5F96688-9BD0-4687-A990-B2295BAAA024}" type="parTrans" cxnId="{1B36EDC1-DD49-42B0-BA00-584FD7CFE346}">
      <dgm:prSet/>
      <dgm:spPr/>
      <dgm:t>
        <a:bodyPr/>
        <a:lstStyle/>
        <a:p>
          <a:endParaRPr lang="en-US"/>
        </a:p>
      </dgm:t>
    </dgm:pt>
    <dgm:pt modelId="{49DE1D33-2BB2-4A64-B685-2168EE1FDA71}" type="sibTrans" cxnId="{1B36EDC1-DD49-42B0-BA00-584FD7CFE346}">
      <dgm:prSet/>
      <dgm:spPr/>
      <dgm:t>
        <a:bodyPr/>
        <a:lstStyle/>
        <a:p>
          <a:endParaRPr lang="en-US"/>
        </a:p>
      </dgm:t>
    </dgm:pt>
    <dgm:pt modelId="{57C2F2EC-B240-49A8-9E0B-A291699DC9A0}">
      <dgm:prSet/>
      <dgm:spPr/>
      <dgm:t>
        <a:bodyPr/>
        <a:lstStyle/>
        <a:p>
          <a:r>
            <a:rPr lang="en-US" dirty="0" err="1"/>
            <a:t>Werkstoffen</a:t>
          </a:r>
          <a:r>
            <a:rPr lang="en-US" dirty="0"/>
            <a:t> (hydrofield / </a:t>
          </a:r>
          <a:r>
            <a:rPr lang="en-US" dirty="0" err="1"/>
            <a:t>lipofiel</a:t>
          </a:r>
          <a:r>
            <a:rPr lang="en-US" dirty="0"/>
            <a:t>) HLB </a:t>
          </a:r>
          <a:r>
            <a:rPr lang="en-US" dirty="0" err="1"/>
            <a:t>waarde</a:t>
          </a:r>
          <a:endParaRPr lang="en-US" dirty="0"/>
        </a:p>
      </dgm:t>
    </dgm:pt>
    <dgm:pt modelId="{ABCB1CD9-B9AD-4935-B31E-F1159DE36439}" type="parTrans" cxnId="{BFA28D00-544B-4266-9829-008856D794F0}">
      <dgm:prSet/>
      <dgm:spPr/>
      <dgm:t>
        <a:bodyPr/>
        <a:lstStyle/>
        <a:p>
          <a:endParaRPr lang="en-US"/>
        </a:p>
      </dgm:t>
    </dgm:pt>
    <dgm:pt modelId="{23787833-73B8-4DF3-97D4-84BBC1C1C8F7}" type="sibTrans" cxnId="{BFA28D00-544B-4266-9829-008856D794F0}">
      <dgm:prSet/>
      <dgm:spPr/>
      <dgm:t>
        <a:bodyPr/>
        <a:lstStyle/>
        <a:p>
          <a:endParaRPr lang="en-US"/>
        </a:p>
      </dgm:t>
    </dgm:pt>
    <dgm:pt modelId="{919AD12F-7494-4E8B-8510-2F08B2E86BE0}">
      <dgm:prSet/>
      <dgm:spPr/>
      <dgm:t>
        <a:bodyPr/>
        <a:lstStyle/>
        <a:p>
          <a:r>
            <a:rPr lang="nl-NL" dirty="0"/>
            <a:t>Verpakking</a:t>
          </a:r>
          <a:endParaRPr lang="en-US" dirty="0"/>
        </a:p>
      </dgm:t>
    </dgm:pt>
    <dgm:pt modelId="{88705E55-53EA-414D-9CE3-C9C382303D67}" type="parTrans" cxnId="{9AD2F089-68B9-49D4-879A-647ABFCC0CD6}">
      <dgm:prSet/>
      <dgm:spPr/>
      <dgm:t>
        <a:bodyPr/>
        <a:lstStyle/>
        <a:p>
          <a:endParaRPr lang="en-US"/>
        </a:p>
      </dgm:t>
    </dgm:pt>
    <dgm:pt modelId="{07B331FB-F0BB-41D0-AC1A-8ED10CFC94EB}" type="sibTrans" cxnId="{9AD2F089-68B9-49D4-879A-647ABFCC0CD6}">
      <dgm:prSet/>
      <dgm:spPr/>
      <dgm:t>
        <a:bodyPr/>
        <a:lstStyle/>
        <a:p>
          <a:endParaRPr lang="en-US"/>
        </a:p>
      </dgm:t>
    </dgm:pt>
    <dgm:pt modelId="{5263E12D-1833-4792-92BB-A3FCA7550D8F}" type="pres">
      <dgm:prSet presAssocID="{38348628-1BAB-463B-85BF-627F3E0B7704}" presName="root" presStyleCnt="0">
        <dgm:presLayoutVars>
          <dgm:dir/>
          <dgm:resizeHandles val="exact"/>
        </dgm:presLayoutVars>
      </dgm:prSet>
      <dgm:spPr/>
    </dgm:pt>
    <dgm:pt modelId="{4F35A5A4-6D5D-47EA-9B86-3474B987DC43}" type="pres">
      <dgm:prSet presAssocID="{E75C5650-E30F-4ABC-8D98-A9813BC71BFB}" presName="compNode" presStyleCnt="0"/>
      <dgm:spPr/>
    </dgm:pt>
    <dgm:pt modelId="{9CE5E492-0E54-4F90-8C9D-184FD994871B}" type="pres">
      <dgm:prSet presAssocID="{E75C5650-E30F-4ABC-8D98-A9813BC71BFB}" presName="bgRect" presStyleLbl="bgShp" presStyleIdx="0" presStyleCnt="6"/>
      <dgm:spPr/>
    </dgm:pt>
    <dgm:pt modelId="{B816AC2D-ED79-44F4-9F1D-9F52DFA9E582}" type="pres">
      <dgm:prSet presAssocID="{E75C5650-E30F-4ABC-8D98-A9813BC71BF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nkje"/>
        </a:ext>
      </dgm:extLst>
    </dgm:pt>
    <dgm:pt modelId="{BC2A7B5F-6B55-4522-9311-280C8CF9969E}" type="pres">
      <dgm:prSet presAssocID="{E75C5650-E30F-4ABC-8D98-A9813BC71BFB}" presName="spaceRect" presStyleCnt="0"/>
      <dgm:spPr/>
    </dgm:pt>
    <dgm:pt modelId="{C85DEAA7-3D9F-4465-8E8E-A6BCD5E11786}" type="pres">
      <dgm:prSet presAssocID="{E75C5650-E30F-4ABC-8D98-A9813BC71BFB}" presName="parTx" presStyleLbl="revTx" presStyleIdx="0" presStyleCnt="6">
        <dgm:presLayoutVars>
          <dgm:chMax val="0"/>
          <dgm:chPref val="0"/>
        </dgm:presLayoutVars>
      </dgm:prSet>
      <dgm:spPr/>
    </dgm:pt>
    <dgm:pt modelId="{9226AFB4-0709-48D1-BDBF-289F4326E562}" type="pres">
      <dgm:prSet presAssocID="{4A7093F7-2C71-4113-86A6-62E1FDC61986}" presName="sibTrans" presStyleCnt="0"/>
      <dgm:spPr/>
    </dgm:pt>
    <dgm:pt modelId="{E70BB42A-C674-432D-8753-F6369E8C19F0}" type="pres">
      <dgm:prSet presAssocID="{C652A4D5-51D0-42E8-B0DF-85C10E40AB0C}" presName="compNode" presStyleCnt="0"/>
      <dgm:spPr/>
    </dgm:pt>
    <dgm:pt modelId="{94E5BF33-206E-4A53-BAAB-DE2973C76D5F}" type="pres">
      <dgm:prSet presAssocID="{C652A4D5-51D0-42E8-B0DF-85C10E40AB0C}" presName="bgRect" presStyleLbl="bgShp" presStyleIdx="1" presStyleCnt="6" custLinFactNeighborX="-1145" custLinFactNeighborY="3269"/>
      <dgm:spPr/>
    </dgm:pt>
    <dgm:pt modelId="{D834D106-51F5-4F8D-A220-22092A3D238F}" type="pres">
      <dgm:prSet presAssocID="{C652A4D5-51D0-42E8-B0DF-85C10E40AB0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lonnen"/>
        </a:ext>
      </dgm:extLst>
    </dgm:pt>
    <dgm:pt modelId="{BF9FBB4B-640C-4E3E-8826-4EB4245758B5}" type="pres">
      <dgm:prSet presAssocID="{C652A4D5-51D0-42E8-B0DF-85C10E40AB0C}" presName="spaceRect" presStyleCnt="0"/>
      <dgm:spPr/>
    </dgm:pt>
    <dgm:pt modelId="{E5EA681C-7487-44BC-AD36-41D429D42939}" type="pres">
      <dgm:prSet presAssocID="{C652A4D5-51D0-42E8-B0DF-85C10E40AB0C}" presName="parTx" presStyleLbl="revTx" presStyleIdx="1" presStyleCnt="6">
        <dgm:presLayoutVars>
          <dgm:chMax val="0"/>
          <dgm:chPref val="0"/>
        </dgm:presLayoutVars>
      </dgm:prSet>
      <dgm:spPr/>
    </dgm:pt>
    <dgm:pt modelId="{477A56DF-E844-4796-9CA9-1451D3CC04B6}" type="pres">
      <dgm:prSet presAssocID="{AD26109F-9137-4664-A535-71860708E5BA}" presName="sibTrans" presStyleCnt="0"/>
      <dgm:spPr/>
    </dgm:pt>
    <dgm:pt modelId="{17D2AF26-4C8C-465D-9AEF-1A1836F59229}" type="pres">
      <dgm:prSet presAssocID="{03F7053F-816C-498E-AAF7-A345CDCA205E}" presName="compNode" presStyleCnt="0"/>
      <dgm:spPr/>
    </dgm:pt>
    <dgm:pt modelId="{2E960AAF-1354-4A1F-A0C7-4D08FCCACAFB}" type="pres">
      <dgm:prSet presAssocID="{03F7053F-816C-498E-AAF7-A345CDCA205E}" presName="bgRect" presStyleLbl="bgShp" presStyleIdx="2" presStyleCnt="6"/>
      <dgm:spPr/>
    </dgm:pt>
    <dgm:pt modelId="{114D6618-8260-401D-9E62-BD5CF552650D}" type="pres">
      <dgm:prSet presAssocID="{03F7053F-816C-498E-AAF7-A345CDCA205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g"/>
        </a:ext>
      </dgm:extLst>
    </dgm:pt>
    <dgm:pt modelId="{38F2C581-F2F8-4EDA-810D-6E7C14141F9C}" type="pres">
      <dgm:prSet presAssocID="{03F7053F-816C-498E-AAF7-A345CDCA205E}" presName="spaceRect" presStyleCnt="0"/>
      <dgm:spPr/>
    </dgm:pt>
    <dgm:pt modelId="{8C4B4761-49DE-4DFA-9E25-5C4A40DB1EDF}" type="pres">
      <dgm:prSet presAssocID="{03F7053F-816C-498E-AAF7-A345CDCA205E}" presName="parTx" presStyleLbl="revTx" presStyleIdx="2" presStyleCnt="6">
        <dgm:presLayoutVars>
          <dgm:chMax val="0"/>
          <dgm:chPref val="0"/>
        </dgm:presLayoutVars>
      </dgm:prSet>
      <dgm:spPr/>
    </dgm:pt>
    <dgm:pt modelId="{40A7BCEE-D2AB-4560-88D2-5B8B71505E8C}" type="pres">
      <dgm:prSet presAssocID="{29D50E7E-B112-4402-847E-59194DD5716D}" presName="sibTrans" presStyleCnt="0"/>
      <dgm:spPr/>
    </dgm:pt>
    <dgm:pt modelId="{07F53F43-0A21-47CC-B882-6F6BB3E120DC}" type="pres">
      <dgm:prSet presAssocID="{25118C90-66A0-4DB4-BC61-AA56C6652D55}" presName="compNode" presStyleCnt="0"/>
      <dgm:spPr/>
    </dgm:pt>
    <dgm:pt modelId="{12874E5A-64E4-4528-A1AB-CE297BED06BE}" type="pres">
      <dgm:prSet presAssocID="{25118C90-66A0-4DB4-BC61-AA56C6652D55}" presName="bgRect" presStyleLbl="bgShp" presStyleIdx="3" presStyleCnt="6"/>
      <dgm:spPr/>
    </dgm:pt>
    <dgm:pt modelId="{DB00EC19-0CE0-48A1-AFF7-40C357D56674}" type="pres">
      <dgm:prSet presAssocID="{25118C90-66A0-4DB4-BC61-AA56C6652D5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us"/>
        </a:ext>
      </dgm:extLst>
    </dgm:pt>
    <dgm:pt modelId="{4CF81579-88B4-45DB-BD8A-5C6F41659DA0}" type="pres">
      <dgm:prSet presAssocID="{25118C90-66A0-4DB4-BC61-AA56C6652D55}" presName="spaceRect" presStyleCnt="0"/>
      <dgm:spPr/>
    </dgm:pt>
    <dgm:pt modelId="{79E36BB5-B091-433F-81AD-653CE102E727}" type="pres">
      <dgm:prSet presAssocID="{25118C90-66A0-4DB4-BC61-AA56C6652D55}" presName="parTx" presStyleLbl="revTx" presStyleIdx="3" presStyleCnt="6">
        <dgm:presLayoutVars>
          <dgm:chMax val="0"/>
          <dgm:chPref val="0"/>
        </dgm:presLayoutVars>
      </dgm:prSet>
      <dgm:spPr/>
    </dgm:pt>
    <dgm:pt modelId="{B0080CD5-2677-4A19-BC7F-69281CB759C3}" type="pres">
      <dgm:prSet presAssocID="{49DE1D33-2BB2-4A64-B685-2168EE1FDA71}" presName="sibTrans" presStyleCnt="0"/>
      <dgm:spPr/>
    </dgm:pt>
    <dgm:pt modelId="{584F7229-697A-49DE-BE3B-8B86DFB95CA2}" type="pres">
      <dgm:prSet presAssocID="{57C2F2EC-B240-49A8-9E0B-A291699DC9A0}" presName="compNode" presStyleCnt="0"/>
      <dgm:spPr/>
    </dgm:pt>
    <dgm:pt modelId="{52BD17AB-41FF-42EE-9AF7-404221008C9E}" type="pres">
      <dgm:prSet presAssocID="{57C2F2EC-B240-49A8-9E0B-A291699DC9A0}" presName="bgRect" presStyleLbl="bgShp" presStyleIdx="4" presStyleCnt="6"/>
      <dgm:spPr/>
    </dgm:pt>
    <dgm:pt modelId="{714B96C9-4704-4965-AC44-150DA44A41BB}" type="pres">
      <dgm:prSet presAssocID="{57C2F2EC-B240-49A8-9E0B-A291699DC9A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unny Face Outline"/>
        </a:ext>
      </dgm:extLst>
    </dgm:pt>
    <dgm:pt modelId="{9A9E9301-E38B-4A99-843A-CB1B8DDF9488}" type="pres">
      <dgm:prSet presAssocID="{57C2F2EC-B240-49A8-9E0B-A291699DC9A0}" presName="spaceRect" presStyleCnt="0"/>
      <dgm:spPr/>
    </dgm:pt>
    <dgm:pt modelId="{97D0323C-6CB5-4864-A360-BF04AB2230EC}" type="pres">
      <dgm:prSet presAssocID="{57C2F2EC-B240-49A8-9E0B-A291699DC9A0}" presName="parTx" presStyleLbl="revTx" presStyleIdx="4" presStyleCnt="6">
        <dgm:presLayoutVars>
          <dgm:chMax val="0"/>
          <dgm:chPref val="0"/>
        </dgm:presLayoutVars>
      </dgm:prSet>
      <dgm:spPr/>
    </dgm:pt>
    <dgm:pt modelId="{5004190A-1FA4-49E2-911B-A51DF52CFA16}" type="pres">
      <dgm:prSet presAssocID="{23787833-73B8-4DF3-97D4-84BBC1C1C8F7}" presName="sibTrans" presStyleCnt="0"/>
      <dgm:spPr/>
    </dgm:pt>
    <dgm:pt modelId="{AEC3DA0F-D832-424B-8B00-8065B9851389}" type="pres">
      <dgm:prSet presAssocID="{919AD12F-7494-4E8B-8510-2F08B2E86BE0}" presName="compNode" presStyleCnt="0"/>
      <dgm:spPr/>
    </dgm:pt>
    <dgm:pt modelId="{C8EF8084-D420-4040-BB43-18A21419A5C1}" type="pres">
      <dgm:prSet presAssocID="{919AD12F-7494-4E8B-8510-2F08B2E86BE0}" presName="bgRect" presStyleLbl="bgShp" presStyleIdx="5" presStyleCnt="6"/>
      <dgm:spPr/>
    </dgm:pt>
    <dgm:pt modelId="{4448F1E0-06CF-4B12-8E47-695C0CEA3097}" type="pres">
      <dgm:prSet presAssocID="{919AD12F-7494-4E8B-8510-2F08B2E86BE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o Smoking"/>
        </a:ext>
      </dgm:extLst>
    </dgm:pt>
    <dgm:pt modelId="{1FBFD28A-3AE9-41D2-A029-EA537CA63891}" type="pres">
      <dgm:prSet presAssocID="{919AD12F-7494-4E8B-8510-2F08B2E86BE0}" presName="spaceRect" presStyleCnt="0"/>
      <dgm:spPr/>
    </dgm:pt>
    <dgm:pt modelId="{4A7CF1E4-4800-4B65-956A-CC98D895E84C}" type="pres">
      <dgm:prSet presAssocID="{919AD12F-7494-4E8B-8510-2F08B2E86BE0}" presName="parTx" presStyleLbl="revTx" presStyleIdx="5" presStyleCnt="6">
        <dgm:presLayoutVars>
          <dgm:chMax val="0"/>
          <dgm:chPref val="0"/>
        </dgm:presLayoutVars>
      </dgm:prSet>
      <dgm:spPr/>
    </dgm:pt>
  </dgm:ptLst>
  <dgm:cxnLst>
    <dgm:cxn modelId="{BFA28D00-544B-4266-9829-008856D794F0}" srcId="{38348628-1BAB-463B-85BF-627F3E0B7704}" destId="{57C2F2EC-B240-49A8-9E0B-A291699DC9A0}" srcOrd="4" destOrd="0" parTransId="{ABCB1CD9-B9AD-4935-B31E-F1159DE36439}" sibTransId="{23787833-73B8-4DF3-97D4-84BBC1C1C8F7}"/>
    <dgm:cxn modelId="{DC4D5502-1DAB-497E-BD50-132EA9E79003}" srcId="{38348628-1BAB-463B-85BF-627F3E0B7704}" destId="{E75C5650-E30F-4ABC-8D98-A9813BC71BFB}" srcOrd="0" destOrd="0" parTransId="{F9671418-80EC-4D25-8A4A-66541E5B2D17}" sibTransId="{4A7093F7-2C71-4113-86A6-62E1FDC61986}"/>
    <dgm:cxn modelId="{4C60621B-CAF2-4715-90F5-067B09349350}" type="presOf" srcId="{38348628-1BAB-463B-85BF-627F3E0B7704}" destId="{5263E12D-1833-4792-92BB-A3FCA7550D8F}" srcOrd="0" destOrd="0" presId="urn:microsoft.com/office/officeart/2018/2/layout/IconVerticalSolidList"/>
    <dgm:cxn modelId="{1C93BD22-9262-42E8-A4C9-FFBC5AACAB52}" type="presOf" srcId="{25118C90-66A0-4DB4-BC61-AA56C6652D55}" destId="{79E36BB5-B091-433F-81AD-653CE102E727}" srcOrd="0" destOrd="0" presId="urn:microsoft.com/office/officeart/2018/2/layout/IconVerticalSolidList"/>
    <dgm:cxn modelId="{50173F34-2E31-4BDD-A21F-571127AFCD2E}" type="presOf" srcId="{919AD12F-7494-4E8B-8510-2F08B2E86BE0}" destId="{4A7CF1E4-4800-4B65-956A-CC98D895E84C}" srcOrd="0" destOrd="0" presId="urn:microsoft.com/office/officeart/2018/2/layout/IconVerticalSolidList"/>
    <dgm:cxn modelId="{680F8252-C75C-4B0E-960C-12C721F43DB5}" srcId="{38348628-1BAB-463B-85BF-627F3E0B7704}" destId="{C652A4D5-51D0-42E8-B0DF-85C10E40AB0C}" srcOrd="1" destOrd="0" parTransId="{BC638C39-3A8F-45C4-A4E6-0D9C42820811}" sibTransId="{AD26109F-9137-4664-A535-71860708E5BA}"/>
    <dgm:cxn modelId="{9AD2F089-68B9-49D4-879A-647ABFCC0CD6}" srcId="{38348628-1BAB-463B-85BF-627F3E0B7704}" destId="{919AD12F-7494-4E8B-8510-2F08B2E86BE0}" srcOrd="5" destOrd="0" parTransId="{88705E55-53EA-414D-9CE3-C9C382303D67}" sibTransId="{07B331FB-F0BB-41D0-AC1A-8ED10CFC94EB}"/>
    <dgm:cxn modelId="{0F4805A2-57D9-484F-BD85-6536F040A5F9}" srcId="{38348628-1BAB-463B-85BF-627F3E0B7704}" destId="{03F7053F-816C-498E-AAF7-A345CDCA205E}" srcOrd="2" destOrd="0" parTransId="{EF0A3F4A-932A-4356-82F8-5F19FB30B63B}" sibTransId="{29D50E7E-B112-4402-847E-59194DD5716D}"/>
    <dgm:cxn modelId="{1B36EDC1-DD49-42B0-BA00-584FD7CFE346}" srcId="{38348628-1BAB-463B-85BF-627F3E0B7704}" destId="{25118C90-66A0-4DB4-BC61-AA56C6652D55}" srcOrd="3" destOrd="0" parTransId="{C5F96688-9BD0-4687-A990-B2295BAAA024}" sibTransId="{49DE1D33-2BB2-4A64-B685-2168EE1FDA71}"/>
    <dgm:cxn modelId="{751818C4-E11B-455C-AB79-E35CCB676010}" type="presOf" srcId="{E75C5650-E30F-4ABC-8D98-A9813BC71BFB}" destId="{C85DEAA7-3D9F-4465-8E8E-A6BCD5E11786}" srcOrd="0" destOrd="0" presId="urn:microsoft.com/office/officeart/2018/2/layout/IconVerticalSolidList"/>
    <dgm:cxn modelId="{A985BFEA-16EA-49B7-891D-156F7581FD12}" type="presOf" srcId="{C652A4D5-51D0-42E8-B0DF-85C10E40AB0C}" destId="{E5EA681C-7487-44BC-AD36-41D429D42939}" srcOrd="0" destOrd="0" presId="urn:microsoft.com/office/officeart/2018/2/layout/IconVerticalSolidList"/>
    <dgm:cxn modelId="{190DB7F0-3476-47BB-8360-14B9B0E58AF4}" type="presOf" srcId="{03F7053F-816C-498E-AAF7-A345CDCA205E}" destId="{8C4B4761-49DE-4DFA-9E25-5C4A40DB1EDF}" srcOrd="0" destOrd="0" presId="urn:microsoft.com/office/officeart/2018/2/layout/IconVerticalSolidList"/>
    <dgm:cxn modelId="{15364FF2-7223-4626-90AC-69BC6DC26038}" type="presOf" srcId="{57C2F2EC-B240-49A8-9E0B-A291699DC9A0}" destId="{97D0323C-6CB5-4864-A360-BF04AB2230EC}" srcOrd="0" destOrd="0" presId="urn:microsoft.com/office/officeart/2018/2/layout/IconVerticalSolidList"/>
    <dgm:cxn modelId="{D2B8D7F6-6F0E-4F21-8E35-F86ACF7BBEC5}" type="presParOf" srcId="{5263E12D-1833-4792-92BB-A3FCA7550D8F}" destId="{4F35A5A4-6D5D-47EA-9B86-3474B987DC43}" srcOrd="0" destOrd="0" presId="urn:microsoft.com/office/officeart/2018/2/layout/IconVerticalSolidList"/>
    <dgm:cxn modelId="{1E1DFA10-9FF2-4E8B-B713-50301CAD5B0E}" type="presParOf" srcId="{4F35A5A4-6D5D-47EA-9B86-3474B987DC43}" destId="{9CE5E492-0E54-4F90-8C9D-184FD994871B}" srcOrd="0" destOrd="0" presId="urn:microsoft.com/office/officeart/2018/2/layout/IconVerticalSolidList"/>
    <dgm:cxn modelId="{5718D902-ACE4-4C1A-A26C-F372F128ADAC}" type="presParOf" srcId="{4F35A5A4-6D5D-47EA-9B86-3474B987DC43}" destId="{B816AC2D-ED79-44F4-9F1D-9F52DFA9E582}" srcOrd="1" destOrd="0" presId="urn:microsoft.com/office/officeart/2018/2/layout/IconVerticalSolidList"/>
    <dgm:cxn modelId="{81D9A189-572A-4524-B018-A2D73A4C202D}" type="presParOf" srcId="{4F35A5A4-6D5D-47EA-9B86-3474B987DC43}" destId="{BC2A7B5F-6B55-4522-9311-280C8CF9969E}" srcOrd="2" destOrd="0" presId="urn:microsoft.com/office/officeart/2018/2/layout/IconVerticalSolidList"/>
    <dgm:cxn modelId="{F376BED6-7CDD-4258-A018-2A38F6D08DBB}" type="presParOf" srcId="{4F35A5A4-6D5D-47EA-9B86-3474B987DC43}" destId="{C85DEAA7-3D9F-4465-8E8E-A6BCD5E11786}" srcOrd="3" destOrd="0" presId="urn:microsoft.com/office/officeart/2018/2/layout/IconVerticalSolidList"/>
    <dgm:cxn modelId="{294007E1-2098-40F1-BCB1-2C9D41864A63}" type="presParOf" srcId="{5263E12D-1833-4792-92BB-A3FCA7550D8F}" destId="{9226AFB4-0709-48D1-BDBF-289F4326E562}" srcOrd="1" destOrd="0" presId="urn:microsoft.com/office/officeart/2018/2/layout/IconVerticalSolidList"/>
    <dgm:cxn modelId="{0D472C5B-B6E7-4F5D-8BDA-D332E3E91B90}" type="presParOf" srcId="{5263E12D-1833-4792-92BB-A3FCA7550D8F}" destId="{E70BB42A-C674-432D-8753-F6369E8C19F0}" srcOrd="2" destOrd="0" presId="urn:microsoft.com/office/officeart/2018/2/layout/IconVerticalSolidList"/>
    <dgm:cxn modelId="{8F940D73-567F-414D-8A37-51E5C7B4F670}" type="presParOf" srcId="{E70BB42A-C674-432D-8753-F6369E8C19F0}" destId="{94E5BF33-206E-4A53-BAAB-DE2973C76D5F}" srcOrd="0" destOrd="0" presId="urn:microsoft.com/office/officeart/2018/2/layout/IconVerticalSolidList"/>
    <dgm:cxn modelId="{35D63002-9E79-417A-9984-2E8A140AB1CA}" type="presParOf" srcId="{E70BB42A-C674-432D-8753-F6369E8C19F0}" destId="{D834D106-51F5-4F8D-A220-22092A3D238F}" srcOrd="1" destOrd="0" presId="urn:microsoft.com/office/officeart/2018/2/layout/IconVerticalSolidList"/>
    <dgm:cxn modelId="{AF4B3307-A81F-4C23-BD65-5D3F818D2DA4}" type="presParOf" srcId="{E70BB42A-C674-432D-8753-F6369E8C19F0}" destId="{BF9FBB4B-640C-4E3E-8826-4EB4245758B5}" srcOrd="2" destOrd="0" presId="urn:microsoft.com/office/officeart/2018/2/layout/IconVerticalSolidList"/>
    <dgm:cxn modelId="{3B51E9F1-18F2-4CDB-8CDE-2BDF425A177E}" type="presParOf" srcId="{E70BB42A-C674-432D-8753-F6369E8C19F0}" destId="{E5EA681C-7487-44BC-AD36-41D429D42939}" srcOrd="3" destOrd="0" presId="urn:microsoft.com/office/officeart/2018/2/layout/IconVerticalSolidList"/>
    <dgm:cxn modelId="{2D70B643-B10E-4BBC-8E3D-0E6CBB23480F}" type="presParOf" srcId="{5263E12D-1833-4792-92BB-A3FCA7550D8F}" destId="{477A56DF-E844-4796-9CA9-1451D3CC04B6}" srcOrd="3" destOrd="0" presId="urn:microsoft.com/office/officeart/2018/2/layout/IconVerticalSolidList"/>
    <dgm:cxn modelId="{EFF2ECAE-BFA3-4F7C-AE89-387F165038C5}" type="presParOf" srcId="{5263E12D-1833-4792-92BB-A3FCA7550D8F}" destId="{17D2AF26-4C8C-465D-9AEF-1A1836F59229}" srcOrd="4" destOrd="0" presId="urn:microsoft.com/office/officeart/2018/2/layout/IconVerticalSolidList"/>
    <dgm:cxn modelId="{F62D3F62-8CC7-40D8-86B9-BE1F821FDAB5}" type="presParOf" srcId="{17D2AF26-4C8C-465D-9AEF-1A1836F59229}" destId="{2E960AAF-1354-4A1F-A0C7-4D08FCCACAFB}" srcOrd="0" destOrd="0" presId="urn:microsoft.com/office/officeart/2018/2/layout/IconVerticalSolidList"/>
    <dgm:cxn modelId="{41D48150-B317-4F19-826B-50B4C99C1DF6}" type="presParOf" srcId="{17D2AF26-4C8C-465D-9AEF-1A1836F59229}" destId="{114D6618-8260-401D-9E62-BD5CF552650D}" srcOrd="1" destOrd="0" presId="urn:microsoft.com/office/officeart/2018/2/layout/IconVerticalSolidList"/>
    <dgm:cxn modelId="{D178987F-6524-4D70-BB63-6FE34BEFFEF2}" type="presParOf" srcId="{17D2AF26-4C8C-465D-9AEF-1A1836F59229}" destId="{38F2C581-F2F8-4EDA-810D-6E7C14141F9C}" srcOrd="2" destOrd="0" presId="urn:microsoft.com/office/officeart/2018/2/layout/IconVerticalSolidList"/>
    <dgm:cxn modelId="{62C552AF-9F92-4AA4-917E-88870129F9B9}" type="presParOf" srcId="{17D2AF26-4C8C-465D-9AEF-1A1836F59229}" destId="{8C4B4761-49DE-4DFA-9E25-5C4A40DB1EDF}" srcOrd="3" destOrd="0" presId="urn:microsoft.com/office/officeart/2018/2/layout/IconVerticalSolidList"/>
    <dgm:cxn modelId="{99F95A71-2E85-43B9-9663-045873994D43}" type="presParOf" srcId="{5263E12D-1833-4792-92BB-A3FCA7550D8F}" destId="{40A7BCEE-D2AB-4560-88D2-5B8B71505E8C}" srcOrd="5" destOrd="0" presId="urn:microsoft.com/office/officeart/2018/2/layout/IconVerticalSolidList"/>
    <dgm:cxn modelId="{ADABB03E-36CA-454F-8A5A-8419BE36B48A}" type="presParOf" srcId="{5263E12D-1833-4792-92BB-A3FCA7550D8F}" destId="{07F53F43-0A21-47CC-B882-6F6BB3E120DC}" srcOrd="6" destOrd="0" presId="urn:microsoft.com/office/officeart/2018/2/layout/IconVerticalSolidList"/>
    <dgm:cxn modelId="{4C79FA40-971D-4235-8606-3BCCBA54272E}" type="presParOf" srcId="{07F53F43-0A21-47CC-B882-6F6BB3E120DC}" destId="{12874E5A-64E4-4528-A1AB-CE297BED06BE}" srcOrd="0" destOrd="0" presId="urn:microsoft.com/office/officeart/2018/2/layout/IconVerticalSolidList"/>
    <dgm:cxn modelId="{F295924F-946B-4975-B971-BCBB86964330}" type="presParOf" srcId="{07F53F43-0A21-47CC-B882-6F6BB3E120DC}" destId="{DB00EC19-0CE0-48A1-AFF7-40C357D56674}" srcOrd="1" destOrd="0" presId="urn:microsoft.com/office/officeart/2018/2/layout/IconVerticalSolidList"/>
    <dgm:cxn modelId="{5AA5AD08-F614-4945-A9C8-AACA781380E1}" type="presParOf" srcId="{07F53F43-0A21-47CC-B882-6F6BB3E120DC}" destId="{4CF81579-88B4-45DB-BD8A-5C6F41659DA0}" srcOrd="2" destOrd="0" presId="urn:microsoft.com/office/officeart/2018/2/layout/IconVerticalSolidList"/>
    <dgm:cxn modelId="{80D842EF-AD67-4BD5-A009-8AAF1F3412D9}" type="presParOf" srcId="{07F53F43-0A21-47CC-B882-6F6BB3E120DC}" destId="{79E36BB5-B091-433F-81AD-653CE102E727}" srcOrd="3" destOrd="0" presId="urn:microsoft.com/office/officeart/2018/2/layout/IconVerticalSolidList"/>
    <dgm:cxn modelId="{83C49C3C-952F-436D-A554-246B2420DF4C}" type="presParOf" srcId="{5263E12D-1833-4792-92BB-A3FCA7550D8F}" destId="{B0080CD5-2677-4A19-BC7F-69281CB759C3}" srcOrd="7" destOrd="0" presId="urn:microsoft.com/office/officeart/2018/2/layout/IconVerticalSolidList"/>
    <dgm:cxn modelId="{85923212-2836-4BC2-9347-D701EC4A831B}" type="presParOf" srcId="{5263E12D-1833-4792-92BB-A3FCA7550D8F}" destId="{584F7229-697A-49DE-BE3B-8B86DFB95CA2}" srcOrd="8" destOrd="0" presId="urn:microsoft.com/office/officeart/2018/2/layout/IconVerticalSolidList"/>
    <dgm:cxn modelId="{F90E0DB0-0557-4C6D-BC90-8ED57D952BBF}" type="presParOf" srcId="{584F7229-697A-49DE-BE3B-8B86DFB95CA2}" destId="{52BD17AB-41FF-42EE-9AF7-404221008C9E}" srcOrd="0" destOrd="0" presId="urn:microsoft.com/office/officeart/2018/2/layout/IconVerticalSolidList"/>
    <dgm:cxn modelId="{C7A9F9DE-5B6E-4010-8F28-5117C388B3F7}" type="presParOf" srcId="{584F7229-697A-49DE-BE3B-8B86DFB95CA2}" destId="{714B96C9-4704-4965-AC44-150DA44A41BB}" srcOrd="1" destOrd="0" presId="urn:microsoft.com/office/officeart/2018/2/layout/IconVerticalSolidList"/>
    <dgm:cxn modelId="{778F73F0-9205-4FA2-9B93-1A8A05E2539B}" type="presParOf" srcId="{584F7229-697A-49DE-BE3B-8B86DFB95CA2}" destId="{9A9E9301-E38B-4A99-843A-CB1B8DDF9488}" srcOrd="2" destOrd="0" presId="urn:microsoft.com/office/officeart/2018/2/layout/IconVerticalSolidList"/>
    <dgm:cxn modelId="{AB2173D2-5D69-47DE-86B4-908A49835F4F}" type="presParOf" srcId="{584F7229-697A-49DE-BE3B-8B86DFB95CA2}" destId="{97D0323C-6CB5-4864-A360-BF04AB2230EC}" srcOrd="3" destOrd="0" presId="urn:microsoft.com/office/officeart/2018/2/layout/IconVerticalSolidList"/>
    <dgm:cxn modelId="{C8589448-3328-419D-BF13-198B3B7B2352}" type="presParOf" srcId="{5263E12D-1833-4792-92BB-A3FCA7550D8F}" destId="{5004190A-1FA4-49E2-911B-A51DF52CFA16}" srcOrd="9" destOrd="0" presId="urn:microsoft.com/office/officeart/2018/2/layout/IconVerticalSolidList"/>
    <dgm:cxn modelId="{7D92D94E-AC22-4DB4-9142-A27BA544A10D}" type="presParOf" srcId="{5263E12D-1833-4792-92BB-A3FCA7550D8F}" destId="{AEC3DA0F-D832-424B-8B00-8065B9851389}" srcOrd="10" destOrd="0" presId="urn:microsoft.com/office/officeart/2018/2/layout/IconVerticalSolidList"/>
    <dgm:cxn modelId="{F2892033-1D76-4620-B3B2-DF76DDA8AA41}" type="presParOf" srcId="{AEC3DA0F-D832-424B-8B00-8065B9851389}" destId="{C8EF8084-D420-4040-BB43-18A21419A5C1}" srcOrd="0" destOrd="0" presId="urn:microsoft.com/office/officeart/2018/2/layout/IconVerticalSolidList"/>
    <dgm:cxn modelId="{325BCC1A-46B5-42D7-8DD1-3B2B9006A86A}" type="presParOf" srcId="{AEC3DA0F-D832-424B-8B00-8065B9851389}" destId="{4448F1E0-06CF-4B12-8E47-695C0CEA3097}" srcOrd="1" destOrd="0" presId="urn:microsoft.com/office/officeart/2018/2/layout/IconVerticalSolidList"/>
    <dgm:cxn modelId="{1EB31B12-6C14-4BD0-AC1F-18FFBB8A7B50}" type="presParOf" srcId="{AEC3DA0F-D832-424B-8B00-8065B9851389}" destId="{1FBFD28A-3AE9-41D2-A029-EA537CA63891}" srcOrd="2" destOrd="0" presId="urn:microsoft.com/office/officeart/2018/2/layout/IconVerticalSolidList"/>
    <dgm:cxn modelId="{C734B018-8F82-4338-B559-00BF32D0036A}" type="presParOf" srcId="{AEC3DA0F-D832-424B-8B00-8065B9851389}" destId="{4A7CF1E4-4800-4B65-956A-CC98D895E84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5E492-0E54-4F90-8C9D-184FD994871B}">
      <dsp:nvSpPr>
        <dsp:cNvPr id="0" name=""/>
        <dsp:cNvSpPr/>
      </dsp:nvSpPr>
      <dsp:spPr>
        <a:xfrm>
          <a:off x="0" y="1808"/>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6AC2D-ED79-44F4-9F1D-9F52DFA9E582}">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5DEAA7-3D9F-4465-8E8E-A6BCD5E11786}">
      <dsp:nvSpPr>
        <dsp:cNvPr id="0" name=""/>
        <dsp:cNvSpPr/>
      </dsp:nvSpPr>
      <dsp:spPr>
        <a:xfrm>
          <a:off x="889864" y="1808"/>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dirty="0"/>
            <a:t>pH </a:t>
          </a:r>
          <a:r>
            <a:rPr lang="en-US" sz="1900" kern="1200" dirty="0" err="1"/>
            <a:t>waarde</a:t>
          </a:r>
          <a:endParaRPr lang="en-US" sz="1900" kern="1200" dirty="0"/>
        </a:p>
      </dsp:txBody>
      <dsp:txXfrm>
        <a:off x="889864" y="1808"/>
        <a:ext cx="3794084" cy="770445"/>
      </dsp:txXfrm>
    </dsp:sp>
    <dsp:sp modelId="{94E5BF33-206E-4A53-BAAB-DE2973C76D5F}">
      <dsp:nvSpPr>
        <dsp:cNvPr id="0" name=""/>
        <dsp:cNvSpPr/>
      </dsp:nvSpPr>
      <dsp:spPr>
        <a:xfrm>
          <a:off x="0" y="990050"/>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4D106-51F5-4F8D-A220-22092A3D238F}">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EA681C-7487-44BC-AD36-41D429D42939}">
      <dsp:nvSpPr>
        <dsp:cNvPr id="0" name=""/>
        <dsp:cNvSpPr/>
      </dsp:nvSpPr>
      <dsp:spPr>
        <a:xfrm>
          <a:off x="889864" y="964865"/>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nl-NL" sz="1900" kern="1200" dirty="0"/>
            <a:t>Temperatuur opslag</a:t>
          </a:r>
          <a:endParaRPr lang="en-US" sz="1900" kern="1200" dirty="0"/>
        </a:p>
      </dsp:txBody>
      <dsp:txXfrm>
        <a:off x="889864" y="964865"/>
        <a:ext cx="3794084" cy="770445"/>
      </dsp:txXfrm>
    </dsp:sp>
    <dsp:sp modelId="{2E960AAF-1354-4A1F-A0C7-4D08FCCACAFB}">
      <dsp:nvSpPr>
        <dsp:cNvPr id="0" name=""/>
        <dsp:cNvSpPr/>
      </dsp:nvSpPr>
      <dsp:spPr>
        <a:xfrm>
          <a:off x="0" y="1927922"/>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D6618-8260-401D-9E62-BD5CF552650D}">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B4761-49DE-4DFA-9E25-5C4A40DB1EDF}">
      <dsp:nvSpPr>
        <dsp:cNvPr id="0" name=""/>
        <dsp:cNvSpPr/>
      </dsp:nvSpPr>
      <dsp:spPr>
        <a:xfrm>
          <a:off x="889864" y="1927922"/>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nl-NL" sz="1900" kern="1200" dirty="0"/>
            <a:t>Elektrolyten</a:t>
          </a:r>
          <a:endParaRPr lang="en-US" sz="1900" kern="1200" dirty="0"/>
        </a:p>
      </dsp:txBody>
      <dsp:txXfrm>
        <a:off x="889864" y="1927922"/>
        <a:ext cx="3794084" cy="770445"/>
      </dsp:txXfrm>
    </dsp:sp>
    <dsp:sp modelId="{12874E5A-64E4-4528-A1AB-CE297BED06BE}">
      <dsp:nvSpPr>
        <dsp:cNvPr id="0" name=""/>
        <dsp:cNvSpPr/>
      </dsp:nvSpPr>
      <dsp:spPr>
        <a:xfrm>
          <a:off x="0" y="2890979"/>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0EC19-0CE0-48A1-AFF7-40C357D56674}">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E36BB5-B091-433F-81AD-653CE102E727}">
      <dsp:nvSpPr>
        <dsp:cNvPr id="0" name=""/>
        <dsp:cNvSpPr/>
      </dsp:nvSpPr>
      <dsp:spPr>
        <a:xfrm>
          <a:off x="889864" y="2890979"/>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nl-NL" sz="1900" kern="1200" dirty="0"/>
            <a:t>Productieproces</a:t>
          </a:r>
          <a:endParaRPr lang="en-US" sz="1900" kern="1200" dirty="0"/>
        </a:p>
      </dsp:txBody>
      <dsp:txXfrm>
        <a:off x="889864" y="2890979"/>
        <a:ext cx="3794084" cy="770445"/>
      </dsp:txXfrm>
    </dsp:sp>
    <dsp:sp modelId="{52BD17AB-41FF-42EE-9AF7-404221008C9E}">
      <dsp:nvSpPr>
        <dsp:cNvPr id="0" name=""/>
        <dsp:cNvSpPr/>
      </dsp:nvSpPr>
      <dsp:spPr>
        <a:xfrm>
          <a:off x="0" y="3854036"/>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B96C9-4704-4965-AC44-150DA44A41BB}">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0323C-6CB5-4864-A360-BF04AB2230EC}">
      <dsp:nvSpPr>
        <dsp:cNvPr id="0" name=""/>
        <dsp:cNvSpPr/>
      </dsp:nvSpPr>
      <dsp:spPr>
        <a:xfrm>
          <a:off x="889864" y="3854036"/>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dirty="0" err="1"/>
            <a:t>Werkstoffen</a:t>
          </a:r>
          <a:r>
            <a:rPr lang="en-US" sz="1900" kern="1200" dirty="0"/>
            <a:t> (hydrofield / </a:t>
          </a:r>
          <a:r>
            <a:rPr lang="en-US" sz="1900" kern="1200" dirty="0" err="1"/>
            <a:t>lipofiel</a:t>
          </a:r>
          <a:r>
            <a:rPr lang="en-US" sz="1900" kern="1200" dirty="0"/>
            <a:t>) HLB </a:t>
          </a:r>
          <a:r>
            <a:rPr lang="en-US" sz="1900" kern="1200" dirty="0" err="1"/>
            <a:t>waarde</a:t>
          </a:r>
          <a:endParaRPr lang="en-US" sz="1900" kern="1200" dirty="0"/>
        </a:p>
      </dsp:txBody>
      <dsp:txXfrm>
        <a:off x="889864" y="3854036"/>
        <a:ext cx="3794084" cy="770445"/>
      </dsp:txXfrm>
    </dsp:sp>
    <dsp:sp modelId="{C8EF8084-D420-4040-BB43-18A21419A5C1}">
      <dsp:nvSpPr>
        <dsp:cNvPr id="0" name=""/>
        <dsp:cNvSpPr/>
      </dsp:nvSpPr>
      <dsp:spPr>
        <a:xfrm>
          <a:off x="0" y="4817093"/>
          <a:ext cx="4683949" cy="770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8F1E0-06CF-4B12-8E47-695C0CEA3097}">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CF1E4-4800-4B65-956A-CC98D895E84C}">
      <dsp:nvSpPr>
        <dsp:cNvPr id="0" name=""/>
        <dsp:cNvSpPr/>
      </dsp:nvSpPr>
      <dsp:spPr>
        <a:xfrm>
          <a:off x="889864" y="4817093"/>
          <a:ext cx="379408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nl-NL" sz="1900" kern="1200" dirty="0"/>
            <a:t>Verpakking</a:t>
          </a:r>
          <a:endParaRPr lang="en-US" sz="1900" kern="1200" dirty="0"/>
        </a:p>
      </dsp:txBody>
      <dsp:txXfrm>
        <a:off x="889864" y="4817093"/>
        <a:ext cx="3794084" cy="7704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161567" cy="366112"/>
          </a:xfrm>
          <a:prstGeom prst="rect">
            <a:avLst/>
          </a:prstGeom>
        </p:spPr>
        <p:txBody>
          <a:bodyPr vert="horz" lIns="92190" tIns="46095" rIns="92190" bIns="46095"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5437392" y="0"/>
            <a:ext cx="4161567" cy="366112"/>
          </a:xfrm>
          <a:prstGeom prst="rect">
            <a:avLst/>
          </a:prstGeom>
        </p:spPr>
        <p:txBody>
          <a:bodyPr vert="horz" lIns="92190" tIns="46095" rIns="92190" bIns="46095" rtlCol="0"/>
          <a:lstStyle>
            <a:lvl1pPr algn="r" fontAlgn="auto">
              <a:spcBef>
                <a:spcPts val="0"/>
              </a:spcBef>
              <a:spcAft>
                <a:spcPts val="0"/>
              </a:spcAft>
              <a:defRPr sz="1200">
                <a:latin typeface="+mn-lt"/>
              </a:defRPr>
            </a:lvl1pPr>
          </a:lstStyle>
          <a:p>
            <a:pPr>
              <a:defRPr/>
            </a:pPr>
            <a:fld id="{E5BA0D8C-772E-4A44-A12B-62FBC2E1A693}" type="datetimeFigureOut">
              <a:rPr lang="nl-NL"/>
              <a:pPr>
                <a:defRPr/>
              </a:pPr>
              <a:t>15-5-2025</a:t>
            </a:fld>
            <a:endParaRPr lang="nl-NL"/>
          </a:p>
        </p:txBody>
      </p:sp>
      <p:sp>
        <p:nvSpPr>
          <p:cNvPr id="4" name="Tijdelijke aanduiding voor dia-afbeelding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2190" tIns="46095" rIns="92190" bIns="46095" rtlCol="0" anchor="ctr"/>
          <a:lstStyle/>
          <a:p>
            <a:pPr lvl="0"/>
            <a:endParaRPr lang="nl-NL" noProof="0"/>
          </a:p>
        </p:txBody>
      </p:sp>
      <p:sp>
        <p:nvSpPr>
          <p:cNvPr id="5" name="Tijdelijke aanduiding voor notities 4"/>
          <p:cNvSpPr>
            <a:spLocks noGrp="1"/>
          </p:cNvSpPr>
          <p:nvPr>
            <p:ph type="body" sz="quarter" idx="3"/>
          </p:nvPr>
        </p:nvSpPr>
        <p:spPr>
          <a:xfrm>
            <a:off x="959673" y="3475130"/>
            <a:ext cx="7681857" cy="3291489"/>
          </a:xfrm>
          <a:prstGeom prst="rect">
            <a:avLst/>
          </a:prstGeom>
        </p:spPr>
        <p:txBody>
          <a:bodyPr vert="horz" lIns="92190" tIns="46095" rIns="92190" bIns="46095"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6947920"/>
            <a:ext cx="4161567" cy="366112"/>
          </a:xfrm>
          <a:prstGeom prst="rect">
            <a:avLst/>
          </a:prstGeom>
        </p:spPr>
        <p:txBody>
          <a:bodyPr vert="horz" lIns="92190" tIns="46095" rIns="92190" bIns="46095"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5437392" y="6947920"/>
            <a:ext cx="4161567" cy="366112"/>
          </a:xfrm>
          <a:prstGeom prst="rect">
            <a:avLst/>
          </a:prstGeom>
        </p:spPr>
        <p:txBody>
          <a:bodyPr vert="horz" lIns="92190" tIns="46095" rIns="92190" bIns="46095" rtlCol="0" anchor="b"/>
          <a:lstStyle>
            <a:lvl1pPr algn="r" fontAlgn="auto">
              <a:spcBef>
                <a:spcPts val="0"/>
              </a:spcBef>
              <a:spcAft>
                <a:spcPts val="0"/>
              </a:spcAft>
              <a:defRPr sz="1200">
                <a:latin typeface="+mn-lt"/>
              </a:defRPr>
            </a:lvl1pPr>
          </a:lstStyle>
          <a:p>
            <a:pPr>
              <a:defRPr/>
            </a:pPr>
            <a:fld id="{06358DC4-141F-442B-A392-D3B6720338CF}" type="slidenum">
              <a:rPr lang="nl-NL"/>
              <a:pPr>
                <a:defRPr/>
              </a:pPr>
              <a:t>‹#›</a:t>
            </a:fld>
            <a:endParaRPr lang="nl-NL"/>
          </a:p>
        </p:txBody>
      </p:sp>
    </p:spTree>
    <p:extLst>
      <p:ext uri="{BB962C8B-B14F-4D97-AF65-F5344CB8AC3E}">
        <p14:creationId xmlns:p14="http://schemas.microsoft.com/office/powerpoint/2010/main" val="3187154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618FB-6CF8-42E8-80BC-DB9ACF6D3C44}" type="slidenum">
              <a:rPr lang="nl-NL"/>
              <a:pPr fontAlgn="base">
                <a:spcBef>
                  <a:spcPct val="0"/>
                </a:spcBef>
                <a:spcAft>
                  <a:spcPct val="0"/>
                </a:spcAft>
                <a:defRPr/>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FD711-DF2C-B6D6-04C7-686C1EA2E4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DFF540-CF05-9503-7F3D-5E6072822B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D27133-A4D9-CA80-4714-AB6F1CB0700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2E1410E-5820-88FB-5DED-161EF0D2D481}"/>
              </a:ext>
            </a:extLst>
          </p:cNvPr>
          <p:cNvSpPr>
            <a:spLocks noGrp="1"/>
          </p:cNvSpPr>
          <p:nvPr>
            <p:ph type="sldNum" sz="quarter" idx="5"/>
          </p:nvPr>
        </p:nvSpPr>
        <p:spPr/>
        <p:txBody>
          <a:bodyPr/>
          <a:lstStyle/>
          <a:p>
            <a:pPr>
              <a:defRPr/>
            </a:pPr>
            <a:fld id="{06358DC4-141F-442B-A392-D3B6720338CF}" type="slidenum">
              <a:rPr lang="nl-NL" smtClean="0"/>
              <a:pPr>
                <a:defRPr/>
              </a:pPr>
              <a:t>10</a:t>
            </a:fld>
            <a:endParaRPr lang="nl-NL"/>
          </a:p>
        </p:txBody>
      </p:sp>
    </p:spTree>
    <p:extLst>
      <p:ext uri="{BB962C8B-B14F-4D97-AF65-F5344CB8AC3E}">
        <p14:creationId xmlns:p14="http://schemas.microsoft.com/office/powerpoint/2010/main" val="35204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A2373-0DE8-ABDE-EF73-6CFDA2E227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BF0496-674A-CA42-F291-F53076980D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61835FD-A778-5B0C-703F-C251D9D5AB8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2C6F6C0-1A2C-B778-8502-0228FB313C9D}"/>
              </a:ext>
            </a:extLst>
          </p:cNvPr>
          <p:cNvSpPr>
            <a:spLocks noGrp="1"/>
          </p:cNvSpPr>
          <p:nvPr>
            <p:ph type="sldNum" sz="quarter" idx="5"/>
          </p:nvPr>
        </p:nvSpPr>
        <p:spPr/>
        <p:txBody>
          <a:bodyPr/>
          <a:lstStyle/>
          <a:p>
            <a:pPr>
              <a:defRPr/>
            </a:pPr>
            <a:fld id="{06358DC4-141F-442B-A392-D3B6720338CF}" type="slidenum">
              <a:rPr lang="nl-NL" smtClean="0"/>
              <a:pPr>
                <a:defRPr/>
              </a:pPr>
              <a:t>11</a:t>
            </a:fld>
            <a:endParaRPr lang="nl-NL"/>
          </a:p>
        </p:txBody>
      </p:sp>
    </p:spTree>
    <p:extLst>
      <p:ext uri="{BB962C8B-B14F-4D97-AF65-F5344CB8AC3E}">
        <p14:creationId xmlns:p14="http://schemas.microsoft.com/office/powerpoint/2010/main" val="331482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0654A-A9EB-01D0-4DE7-B39EB846A2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99BE971-E64C-1D06-65BF-C1FDDA339D4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C3C625-FEA7-9580-54CE-7316618B647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9A85D00-C95C-D3D0-E89B-5B690E5FFDF1}"/>
              </a:ext>
            </a:extLst>
          </p:cNvPr>
          <p:cNvSpPr>
            <a:spLocks noGrp="1"/>
          </p:cNvSpPr>
          <p:nvPr>
            <p:ph type="sldNum" sz="quarter" idx="5"/>
          </p:nvPr>
        </p:nvSpPr>
        <p:spPr/>
        <p:txBody>
          <a:bodyPr/>
          <a:lstStyle/>
          <a:p>
            <a:pPr>
              <a:defRPr/>
            </a:pPr>
            <a:fld id="{06358DC4-141F-442B-A392-D3B6720338CF}" type="slidenum">
              <a:rPr lang="nl-NL" smtClean="0"/>
              <a:pPr>
                <a:defRPr/>
              </a:pPr>
              <a:t>12</a:t>
            </a:fld>
            <a:endParaRPr lang="nl-NL"/>
          </a:p>
        </p:txBody>
      </p:sp>
    </p:spTree>
    <p:extLst>
      <p:ext uri="{BB962C8B-B14F-4D97-AF65-F5344CB8AC3E}">
        <p14:creationId xmlns:p14="http://schemas.microsoft.com/office/powerpoint/2010/main" val="283898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CDDDE-B378-BF3E-D131-B817A706274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21216C6-D50A-F43C-B102-61FD269CFF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C4EE8B7-26AB-ABDF-F85D-8DC8B8A17B2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4756825-D230-C2B2-0EFC-45C19E4E0696}"/>
              </a:ext>
            </a:extLst>
          </p:cNvPr>
          <p:cNvSpPr>
            <a:spLocks noGrp="1"/>
          </p:cNvSpPr>
          <p:nvPr>
            <p:ph type="sldNum" sz="quarter" idx="5"/>
          </p:nvPr>
        </p:nvSpPr>
        <p:spPr/>
        <p:txBody>
          <a:bodyPr/>
          <a:lstStyle/>
          <a:p>
            <a:pPr>
              <a:defRPr/>
            </a:pPr>
            <a:fld id="{06358DC4-141F-442B-A392-D3B6720338CF}" type="slidenum">
              <a:rPr lang="nl-NL" smtClean="0"/>
              <a:pPr>
                <a:defRPr/>
              </a:pPr>
              <a:t>13</a:t>
            </a:fld>
            <a:endParaRPr lang="nl-NL"/>
          </a:p>
        </p:txBody>
      </p:sp>
    </p:spTree>
    <p:extLst>
      <p:ext uri="{BB962C8B-B14F-4D97-AF65-F5344CB8AC3E}">
        <p14:creationId xmlns:p14="http://schemas.microsoft.com/office/powerpoint/2010/main" val="5806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618FB-6CF8-42E8-80BC-DB9ACF6D3C44}" type="slidenum">
              <a:rPr lang="nl-NL"/>
              <a:pPr fontAlgn="base">
                <a:spcBef>
                  <a:spcPct val="0"/>
                </a:spcBef>
                <a:spcAft>
                  <a:spcPct val="0"/>
                </a:spcAft>
                <a:defRPr/>
              </a:pPr>
              <a:t>14</a:t>
            </a:fld>
            <a:endParaRPr lang="nl-NL"/>
          </a:p>
        </p:txBody>
      </p:sp>
    </p:spTree>
    <p:extLst>
      <p:ext uri="{BB962C8B-B14F-4D97-AF65-F5344CB8AC3E}">
        <p14:creationId xmlns:p14="http://schemas.microsoft.com/office/powerpoint/2010/main" val="390574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15</a:t>
            </a:fld>
            <a:endParaRPr lang="nl-NL"/>
          </a:p>
        </p:txBody>
      </p:sp>
    </p:spTree>
    <p:extLst>
      <p:ext uri="{BB962C8B-B14F-4D97-AF65-F5344CB8AC3E}">
        <p14:creationId xmlns:p14="http://schemas.microsoft.com/office/powerpoint/2010/main" val="415204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16</a:t>
            </a:fld>
            <a:endParaRPr lang="nl-NL"/>
          </a:p>
        </p:txBody>
      </p:sp>
    </p:spTree>
    <p:extLst>
      <p:ext uri="{BB962C8B-B14F-4D97-AF65-F5344CB8AC3E}">
        <p14:creationId xmlns:p14="http://schemas.microsoft.com/office/powerpoint/2010/main" val="2086145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FE50A-273E-D0B8-7BB0-8EB6411253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0E8273-C0CE-C85B-8007-471419BE0A2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3EC9158-11AE-9A27-BFE6-0E4626E69AE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C388E06-4039-D464-899D-BED09966DC68}"/>
              </a:ext>
            </a:extLst>
          </p:cNvPr>
          <p:cNvSpPr>
            <a:spLocks noGrp="1"/>
          </p:cNvSpPr>
          <p:nvPr>
            <p:ph type="sldNum" sz="quarter" idx="5"/>
          </p:nvPr>
        </p:nvSpPr>
        <p:spPr/>
        <p:txBody>
          <a:bodyPr/>
          <a:lstStyle/>
          <a:p>
            <a:pPr>
              <a:defRPr/>
            </a:pPr>
            <a:fld id="{06358DC4-141F-442B-A392-D3B6720338CF}" type="slidenum">
              <a:rPr lang="nl-NL" smtClean="0"/>
              <a:pPr>
                <a:defRPr/>
              </a:pPr>
              <a:t>17</a:t>
            </a:fld>
            <a:endParaRPr lang="nl-NL"/>
          </a:p>
        </p:txBody>
      </p:sp>
    </p:spTree>
    <p:extLst>
      <p:ext uri="{BB962C8B-B14F-4D97-AF65-F5344CB8AC3E}">
        <p14:creationId xmlns:p14="http://schemas.microsoft.com/office/powerpoint/2010/main" val="2015626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18</a:t>
            </a:fld>
            <a:endParaRPr lang="nl-NL"/>
          </a:p>
        </p:txBody>
      </p:sp>
    </p:spTree>
    <p:extLst>
      <p:ext uri="{BB962C8B-B14F-4D97-AF65-F5344CB8AC3E}">
        <p14:creationId xmlns:p14="http://schemas.microsoft.com/office/powerpoint/2010/main" val="234583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618FB-6CF8-42E8-80BC-DB9ACF6D3C44}" type="slidenum">
              <a:rPr lang="nl-NL"/>
              <a:pPr fontAlgn="base">
                <a:spcBef>
                  <a:spcPct val="0"/>
                </a:spcBef>
                <a:spcAft>
                  <a:spcPct val="0"/>
                </a:spcAft>
                <a:defRPr/>
              </a:pPr>
              <a:t>2</a:t>
            </a:fld>
            <a:endParaRPr lang="nl-NL"/>
          </a:p>
        </p:txBody>
      </p:sp>
    </p:spTree>
    <p:extLst>
      <p:ext uri="{BB962C8B-B14F-4D97-AF65-F5344CB8AC3E}">
        <p14:creationId xmlns:p14="http://schemas.microsoft.com/office/powerpoint/2010/main" val="16268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3</a:t>
            </a:fld>
            <a:endParaRPr lang="nl-NL"/>
          </a:p>
        </p:txBody>
      </p:sp>
    </p:spTree>
    <p:extLst>
      <p:ext uri="{BB962C8B-B14F-4D97-AF65-F5344CB8AC3E}">
        <p14:creationId xmlns:p14="http://schemas.microsoft.com/office/powerpoint/2010/main" val="309540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4</a:t>
            </a:fld>
            <a:endParaRPr lang="nl-NL"/>
          </a:p>
        </p:txBody>
      </p:sp>
    </p:spTree>
    <p:extLst>
      <p:ext uri="{BB962C8B-B14F-4D97-AF65-F5344CB8AC3E}">
        <p14:creationId xmlns:p14="http://schemas.microsoft.com/office/powerpoint/2010/main" val="70194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1642-F777-15C9-4BAC-56B2BD34D7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8F52EC-F12D-7FE4-975C-585B538EAE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303BB0-835C-B43C-3A9B-9236AD2A445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3BC473C-1264-A775-5473-374AB11951E1}"/>
              </a:ext>
            </a:extLst>
          </p:cNvPr>
          <p:cNvSpPr>
            <a:spLocks noGrp="1"/>
          </p:cNvSpPr>
          <p:nvPr>
            <p:ph type="sldNum" sz="quarter" idx="5"/>
          </p:nvPr>
        </p:nvSpPr>
        <p:spPr/>
        <p:txBody>
          <a:bodyPr/>
          <a:lstStyle/>
          <a:p>
            <a:pPr>
              <a:defRPr/>
            </a:pPr>
            <a:fld id="{06358DC4-141F-442B-A392-D3B6720338CF}" type="slidenum">
              <a:rPr lang="nl-NL" smtClean="0"/>
              <a:pPr>
                <a:defRPr/>
              </a:pPr>
              <a:t>5</a:t>
            </a:fld>
            <a:endParaRPr lang="nl-NL"/>
          </a:p>
        </p:txBody>
      </p:sp>
    </p:spTree>
    <p:extLst>
      <p:ext uri="{BB962C8B-B14F-4D97-AF65-F5344CB8AC3E}">
        <p14:creationId xmlns:p14="http://schemas.microsoft.com/office/powerpoint/2010/main" val="406297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6</a:t>
            </a:fld>
            <a:endParaRPr lang="nl-NL"/>
          </a:p>
        </p:txBody>
      </p:sp>
    </p:spTree>
    <p:extLst>
      <p:ext uri="{BB962C8B-B14F-4D97-AF65-F5344CB8AC3E}">
        <p14:creationId xmlns:p14="http://schemas.microsoft.com/office/powerpoint/2010/main" val="283712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618FB-6CF8-42E8-80BC-DB9ACF6D3C44}" type="slidenum">
              <a:rPr lang="nl-NL"/>
              <a:pPr fontAlgn="base">
                <a:spcBef>
                  <a:spcPct val="0"/>
                </a:spcBef>
                <a:spcAft>
                  <a:spcPct val="0"/>
                </a:spcAft>
                <a:defRPr/>
              </a:pPr>
              <a:t>7</a:t>
            </a:fld>
            <a:endParaRPr lang="nl-NL"/>
          </a:p>
        </p:txBody>
      </p:sp>
    </p:spTree>
    <p:extLst>
      <p:ext uri="{BB962C8B-B14F-4D97-AF65-F5344CB8AC3E}">
        <p14:creationId xmlns:p14="http://schemas.microsoft.com/office/powerpoint/2010/main" val="233941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8</a:t>
            </a:fld>
            <a:endParaRPr lang="nl-NL"/>
          </a:p>
        </p:txBody>
      </p:sp>
    </p:spTree>
    <p:extLst>
      <p:ext uri="{BB962C8B-B14F-4D97-AF65-F5344CB8AC3E}">
        <p14:creationId xmlns:p14="http://schemas.microsoft.com/office/powerpoint/2010/main" val="372450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06358DC4-141F-442B-A392-D3B6720338CF}" type="slidenum">
              <a:rPr lang="nl-NL" smtClean="0"/>
              <a:pPr>
                <a:defRPr/>
              </a:pPr>
              <a:t>9</a:t>
            </a:fld>
            <a:endParaRPr lang="nl-NL"/>
          </a:p>
        </p:txBody>
      </p:sp>
    </p:spTree>
    <p:extLst>
      <p:ext uri="{BB962C8B-B14F-4D97-AF65-F5344CB8AC3E}">
        <p14:creationId xmlns:p14="http://schemas.microsoft.com/office/powerpoint/2010/main" val="3201428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5EFD-853B-4E17-B6D7-C86BF94773ED}"/>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82CE86F7-5AAB-4A23-9F0B-FCE6BAF2DD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E691F85-E21A-4950-A7B8-1C000F0EF7C3}"/>
              </a:ext>
            </a:extLst>
          </p:cNvPr>
          <p:cNvSpPr>
            <a:spLocks noGrp="1"/>
          </p:cNvSpPr>
          <p:nvPr>
            <p:ph type="dt" sz="half" idx="10"/>
          </p:nvPr>
        </p:nvSpPr>
        <p:spPr/>
        <p:txBody>
          <a:bodyPr/>
          <a:lstStyle/>
          <a:p>
            <a:pPr>
              <a:defRPr/>
            </a:pPr>
            <a:fld id="{DF76449F-C398-49B9-A906-3711F947CE69}" type="datetimeFigureOut">
              <a:rPr lang="nl-NL" smtClean="0"/>
              <a:pPr>
                <a:defRPr/>
              </a:pPr>
              <a:t>15-5-2025</a:t>
            </a:fld>
            <a:endParaRPr lang="nl-NL"/>
          </a:p>
        </p:txBody>
      </p:sp>
      <p:sp>
        <p:nvSpPr>
          <p:cNvPr id="5" name="Tijdelijke aanduiding voor voettekst 4">
            <a:extLst>
              <a:ext uri="{FF2B5EF4-FFF2-40B4-BE49-F238E27FC236}">
                <a16:creationId xmlns:a16="http://schemas.microsoft.com/office/drawing/2014/main" id="{55E56636-7E6C-4FA4-A8EA-E5D086DFAED2}"/>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F3590F21-F134-4774-B359-7AA250A3C084}"/>
              </a:ext>
            </a:extLst>
          </p:cNvPr>
          <p:cNvSpPr>
            <a:spLocks noGrp="1"/>
          </p:cNvSpPr>
          <p:nvPr>
            <p:ph type="sldNum" sz="quarter" idx="12"/>
          </p:nvPr>
        </p:nvSpPr>
        <p:spPr/>
        <p:txBody>
          <a:bodyPr/>
          <a:lstStyle/>
          <a:p>
            <a:pPr>
              <a:defRPr/>
            </a:pPr>
            <a:fld id="{E8B8B5D5-BE68-4648-8B1D-CE71991DA559}" type="slidenum">
              <a:rPr lang="nl-NL" smtClean="0"/>
              <a:pPr>
                <a:defRPr/>
              </a:pPr>
              <a:t>‹#›</a:t>
            </a:fld>
            <a:endParaRPr lang="nl-NL"/>
          </a:p>
        </p:txBody>
      </p:sp>
      <p:pic>
        <p:nvPicPr>
          <p:cNvPr id="7" name="Picture 2">
            <a:extLst>
              <a:ext uri="{FF2B5EF4-FFF2-40B4-BE49-F238E27FC236}">
                <a16:creationId xmlns:a16="http://schemas.microsoft.com/office/drawing/2014/main" id="{F1DDCBB7-617B-4891-8B25-D0E319A5A74D}"/>
              </a:ext>
            </a:extLst>
          </p:cNvPr>
          <p:cNvPicPr>
            <a:picLocks noChangeAspect="1" noChangeArrowheads="1"/>
          </p:cNvPicPr>
          <p:nvPr userDrawn="1"/>
        </p:nvPicPr>
        <p:blipFill>
          <a:blip r:embed="rId2"/>
          <a:srcRect l="22701" t="9341" b="4944"/>
          <a:stretch>
            <a:fillRect/>
          </a:stretch>
        </p:blipFill>
        <p:spPr bwMode="auto">
          <a:xfrm>
            <a:off x="0" y="0"/>
            <a:ext cx="1839913" cy="6858000"/>
          </a:xfrm>
          <a:prstGeom prst="rect">
            <a:avLst/>
          </a:prstGeom>
          <a:noFill/>
          <a:ln w="9525">
            <a:noFill/>
            <a:miter lim="800000"/>
            <a:headEnd/>
            <a:tailEnd/>
          </a:ln>
        </p:spPr>
      </p:pic>
      <p:sp>
        <p:nvSpPr>
          <p:cNvPr id="8" name="Rechthoek 7">
            <a:extLst>
              <a:ext uri="{FF2B5EF4-FFF2-40B4-BE49-F238E27FC236}">
                <a16:creationId xmlns:a16="http://schemas.microsoft.com/office/drawing/2014/main" id="{DE5F0FD7-8A8D-41D3-8712-F59F6D9D4D8D}"/>
              </a:ext>
            </a:extLst>
          </p:cNvPr>
          <p:cNvSpPr/>
          <p:nvPr userDrawn="1"/>
        </p:nvSpPr>
        <p:spPr>
          <a:xfrm>
            <a:off x="0" y="0"/>
            <a:ext cx="1692275"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9" name="Afbeelding 8" descr="LOGO_H_INTRES_FC.jpg">
            <a:extLst>
              <a:ext uri="{FF2B5EF4-FFF2-40B4-BE49-F238E27FC236}">
                <a16:creationId xmlns:a16="http://schemas.microsoft.com/office/drawing/2014/main" id="{939BF9F4-BD85-4116-B736-A0160B1FFFF9}"/>
              </a:ext>
            </a:extLst>
          </p:cNvPr>
          <p:cNvPicPr>
            <a:picLocks noChangeAspect="1"/>
          </p:cNvPicPr>
          <p:nvPr userDrawn="1"/>
        </p:nvPicPr>
        <p:blipFill>
          <a:blip r:embed="rId3"/>
          <a:srcRect/>
          <a:stretch>
            <a:fillRect/>
          </a:stretch>
        </p:blipFill>
        <p:spPr bwMode="auto">
          <a:xfrm>
            <a:off x="8243888" y="6453188"/>
            <a:ext cx="723900" cy="249237"/>
          </a:xfrm>
          <a:prstGeom prst="rect">
            <a:avLst/>
          </a:prstGeom>
          <a:noFill/>
          <a:ln w="9525">
            <a:noFill/>
            <a:miter lim="800000"/>
            <a:headEnd/>
            <a:tailEnd/>
          </a:ln>
        </p:spPr>
      </p:pic>
    </p:spTree>
    <p:extLst>
      <p:ext uri="{BB962C8B-B14F-4D97-AF65-F5344CB8AC3E}">
        <p14:creationId xmlns:p14="http://schemas.microsoft.com/office/powerpoint/2010/main" val="239419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90F8B-3531-4B84-A94C-DA3CC875D2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711701C-E516-43CE-B17C-9A2A157FEAA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9D1DAF-02FD-4E47-8337-C08210E18A01}"/>
              </a:ext>
            </a:extLst>
          </p:cNvPr>
          <p:cNvSpPr>
            <a:spLocks noGrp="1"/>
          </p:cNvSpPr>
          <p:nvPr>
            <p:ph type="dt" sz="half" idx="10"/>
          </p:nvPr>
        </p:nvSpPr>
        <p:spPr/>
        <p:txBody>
          <a:bodyPr/>
          <a:lstStyle/>
          <a:p>
            <a:pPr>
              <a:defRPr/>
            </a:pPr>
            <a:fld id="{802B8437-908F-47BD-9B71-0FBA8D920124}" type="datetimeFigureOut">
              <a:rPr lang="nl-NL" smtClean="0"/>
              <a:pPr>
                <a:defRPr/>
              </a:pPr>
              <a:t>15-5-2025</a:t>
            </a:fld>
            <a:endParaRPr lang="nl-NL"/>
          </a:p>
        </p:txBody>
      </p:sp>
      <p:sp>
        <p:nvSpPr>
          <p:cNvPr id="5" name="Tijdelijke aanduiding voor voettekst 4">
            <a:extLst>
              <a:ext uri="{FF2B5EF4-FFF2-40B4-BE49-F238E27FC236}">
                <a16:creationId xmlns:a16="http://schemas.microsoft.com/office/drawing/2014/main" id="{D5258DDB-BA16-4B36-8504-0B4A16DD52D5}"/>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6E0B82F4-0E6D-4A49-BFD3-258E414606FF}"/>
              </a:ext>
            </a:extLst>
          </p:cNvPr>
          <p:cNvSpPr>
            <a:spLocks noGrp="1"/>
          </p:cNvSpPr>
          <p:nvPr>
            <p:ph type="sldNum" sz="quarter" idx="12"/>
          </p:nvPr>
        </p:nvSpPr>
        <p:spPr/>
        <p:txBody>
          <a:bodyPr/>
          <a:lstStyle/>
          <a:p>
            <a:pPr>
              <a:defRPr/>
            </a:pPr>
            <a:fld id="{C2A3182E-5930-41FA-A5E3-5E4A3AC440D5}" type="slidenum">
              <a:rPr lang="nl-NL" smtClean="0"/>
              <a:pPr>
                <a:defRPr/>
              </a:pPr>
              <a:t>‹#›</a:t>
            </a:fld>
            <a:endParaRPr lang="nl-NL"/>
          </a:p>
        </p:txBody>
      </p:sp>
    </p:spTree>
    <p:extLst>
      <p:ext uri="{BB962C8B-B14F-4D97-AF65-F5344CB8AC3E}">
        <p14:creationId xmlns:p14="http://schemas.microsoft.com/office/powerpoint/2010/main" val="327857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17AAD91-F12D-4D39-8792-A55F933A568E}"/>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6763878-87FF-4BCC-8CCB-57C5065B813B}"/>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E0BB48-4982-4246-B7B8-57921CA1C804}"/>
              </a:ext>
            </a:extLst>
          </p:cNvPr>
          <p:cNvSpPr>
            <a:spLocks noGrp="1"/>
          </p:cNvSpPr>
          <p:nvPr>
            <p:ph type="dt" sz="half" idx="10"/>
          </p:nvPr>
        </p:nvSpPr>
        <p:spPr/>
        <p:txBody>
          <a:bodyPr/>
          <a:lstStyle/>
          <a:p>
            <a:pPr>
              <a:defRPr/>
            </a:pPr>
            <a:fld id="{0E813311-3EA5-4919-B1A2-0F868A14AFC7}" type="datetimeFigureOut">
              <a:rPr lang="nl-NL" smtClean="0"/>
              <a:pPr>
                <a:defRPr/>
              </a:pPr>
              <a:t>15-5-2025</a:t>
            </a:fld>
            <a:endParaRPr lang="nl-NL"/>
          </a:p>
        </p:txBody>
      </p:sp>
      <p:sp>
        <p:nvSpPr>
          <p:cNvPr id="5" name="Tijdelijke aanduiding voor voettekst 4">
            <a:extLst>
              <a:ext uri="{FF2B5EF4-FFF2-40B4-BE49-F238E27FC236}">
                <a16:creationId xmlns:a16="http://schemas.microsoft.com/office/drawing/2014/main" id="{DDFDDC61-F539-43E7-A19C-859F0FAA33D7}"/>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4FF099AB-0AAC-4557-AA75-3B1A07DCA036}"/>
              </a:ext>
            </a:extLst>
          </p:cNvPr>
          <p:cNvSpPr>
            <a:spLocks noGrp="1"/>
          </p:cNvSpPr>
          <p:nvPr>
            <p:ph type="sldNum" sz="quarter" idx="12"/>
          </p:nvPr>
        </p:nvSpPr>
        <p:spPr/>
        <p:txBody>
          <a:bodyPr/>
          <a:lstStyle/>
          <a:p>
            <a:pPr>
              <a:defRPr/>
            </a:pPr>
            <a:fld id="{EA58D5EA-365C-4BA4-B365-08793AC8B496}" type="slidenum">
              <a:rPr lang="nl-NL" smtClean="0"/>
              <a:pPr>
                <a:defRPr/>
              </a:pPr>
              <a:t>‹#›</a:t>
            </a:fld>
            <a:endParaRPr lang="nl-NL"/>
          </a:p>
        </p:txBody>
      </p:sp>
    </p:spTree>
    <p:extLst>
      <p:ext uri="{BB962C8B-B14F-4D97-AF65-F5344CB8AC3E}">
        <p14:creationId xmlns:p14="http://schemas.microsoft.com/office/powerpoint/2010/main" val="426024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62B23-8BEA-4342-BC79-629585FDFDD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533BA8-0FA4-4EF1-8247-F97C4292537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753D2A-922B-4700-9D65-C5A1C6075347}"/>
              </a:ext>
            </a:extLst>
          </p:cNvPr>
          <p:cNvSpPr>
            <a:spLocks noGrp="1"/>
          </p:cNvSpPr>
          <p:nvPr>
            <p:ph type="dt" sz="half" idx="10"/>
          </p:nvPr>
        </p:nvSpPr>
        <p:spPr/>
        <p:txBody>
          <a:bodyPr/>
          <a:lstStyle/>
          <a:p>
            <a:fld id="{B3FB78E3-2B01-461A-A0F9-96A4DF7F4B18}" type="datetimeFigureOut">
              <a:rPr lang="nl-NL" smtClean="0"/>
              <a:t>15-5-2025</a:t>
            </a:fld>
            <a:endParaRPr lang="nl-NL"/>
          </a:p>
        </p:txBody>
      </p:sp>
      <p:sp>
        <p:nvSpPr>
          <p:cNvPr id="5" name="Tijdelijke aanduiding voor voettekst 4">
            <a:extLst>
              <a:ext uri="{FF2B5EF4-FFF2-40B4-BE49-F238E27FC236}">
                <a16:creationId xmlns:a16="http://schemas.microsoft.com/office/drawing/2014/main" id="{60577951-6757-4FF6-9C9D-7ED25C83C3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184318-0725-4802-92B4-38D9BA4DEB8E}"/>
              </a:ext>
            </a:extLst>
          </p:cNvPr>
          <p:cNvSpPr>
            <a:spLocks noGrp="1"/>
          </p:cNvSpPr>
          <p:nvPr>
            <p:ph type="sldNum" sz="quarter" idx="12"/>
          </p:nvPr>
        </p:nvSpPr>
        <p:spPr/>
        <p:txBody>
          <a:bodyPr/>
          <a:lstStyle/>
          <a:p>
            <a:fld id="{08E0DA24-55B2-4DE1-BAE7-F4A024D3D4AF}" type="slidenum">
              <a:rPr lang="nl-NL" smtClean="0"/>
              <a:t>‹#›</a:t>
            </a:fld>
            <a:endParaRPr lang="nl-NL"/>
          </a:p>
        </p:txBody>
      </p:sp>
      <p:pic>
        <p:nvPicPr>
          <p:cNvPr id="7" name="Picture 2">
            <a:extLst>
              <a:ext uri="{FF2B5EF4-FFF2-40B4-BE49-F238E27FC236}">
                <a16:creationId xmlns:a16="http://schemas.microsoft.com/office/drawing/2014/main" id="{D0A65D72-ACBC-4B03-B6AA-8E8F4AA5546C}"/>
              </a:ext>
            </a:extLst>
          </p:cNvPr>
          <p:cNvPicPr>
            <a:picLocks noChangeAspect="1" noChangeArrowheads="1"/>
          </p:cNvPicPr>
          <p:nvPr userDrawn="1"/>
        </p:nvPicPr>
        <p:blipFill>
          <a:blip r:embed="rId2"/>
          <a:srcRect l="22701" t="9341" b="4944"/>
          <a:stretch>
            <a:fillRect/>
          </a:stretch>
        </p:blipFill>
        <p:spPr bwMode="auto">
          <a:xfrm>
            <a:off x="0" y="0"/>
            <a:ext cx="1839913" cy="6858000"/>
          </a:xfrm>
          <a:prstGeom prst="rect">
            <a:avLst/>
          </a:prstGeom>
          <a:noFill/>
          <a:ln w="9525">
            <a:noFill/>
            <a:miter lim="800000"/>
            <a:headEnd/>
            <a:tailEnd/>
          </a:ln>
        </p:spPr>
      </p:pic>
      <p:sp>
        <p:nvSpPr>
          <p:cNvPr id="8" name="Rechthoek 7">
            <a:extLst>
              <a:ext uri="{FF2B5EF4-FFF2-40B4-BE49-F238E27FC236}">
                <a16:creationId xmlns:a16="http://schemas.microsoft.com/office/drawing/2014/main" id="{88B22C9E-154E-49F0-8C8E-8F8DAB818EEC}"/>
              </a:ext>
            </a:extLst>
          </p:cNvPr>
          <p:cNvSpPr/>
          <p:nvPr userDrawn="1"/>
        </p:nvSpPr>
        <p:spPr>
          <a:xfrm>
            <a:off x="0" y="0"/>
            <a:ext cx="1692275"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9" name="Afbeelding 8" descr="LOGO_H_INTRES_FC.jpg">
            <a:extLst>
              <a:ext uri="{FF2B5EF4-FFF2-40B4-BE49-F238E27FC236}">
                <a16:creationId xmlns:a16="http://schemas.microsoft.com/office/drawing/2014/main" id="{0AB9BE1B-84AC-4FAF-9DD9-D784D39B5C8A}"/>
              </a:ext>
            </a:extLst>
          </p:cNvPr>
          <p:cNvPicPr>
            <a:picLocks noChangeAspect="1"/>
          </p:cNvPicPr>
          <p:nvPr userDrawn="1"/>
        </p:nvPicPr>
        <p:blipFill>
          <a:blip r:embed="rId3"/>
          <a:srcRect/>
          <a:stretch>
            <a:fillRect/>
          </a:stretch>
        </p:blipFill>
        <p:spPr bwMode="auto">
          <a:xfrm>
            <a:off x="8243888" y="6453188"/>
            <a:ext cx="723900" cy="249237"/>
          </a:xfrm>
          <a:prstGeom prst="rect">
            <a:avLst/>
          </a:prstGeom>
          <a:noFill/>
          <a:ln w="9525">
            <a:noFill/>
            <a:miter lim="800000"/>
            <a:headEnd/>
            <a:tailEnd/>
          </a:ln>
        </p:spPr>
      </p:pic>
    </p:spTree>
    <p:extLst>
      <p:ext uri="{BB962C8B-B14F-4D97-AF65-F5344CB8AC3E}">
        <p14:creationId xmlns:p14="http://schemas.microsoft.com/office/powerpoint/2010/main" val="60014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FDB72-85DD-4C08-81D4-174EB96635EB}"/>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79F8A38E-F07F-4505-8C9F-CF68909B0B2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8B0AF097-5189-47EE-8CDF-DEF507CE5886}"/>
              </a:ext>
            </a:extLst>
          </p:cNvPr>
          <p:cNvSpPr>
            <a:spLocks noGrp="1"/>
          </p:cNvSpPr>
          <p:nvPr>
            <p:ph type="dt" sz="half" idx="10"/>
          </p:nvPr>
        </p:nvSpPr>
        <p:spPr/>
        <p:txBody>
          <a:bodyPr/>
          <a:lstStyle/>
          <a:p>
            <a:pPr>
              <a:defRPr/>
            </a:pPr>
            <a:fld id="{AFF7F817-9A3C-4D7E-A374-E0F43A8ED382}" type="datetimeFigureOut">
              <a:rPr lang="nl-NL" smtClean="0"/>
              <a:pPr>
                <a:defRPr/>
              </a:pPr>
              <a:t>15-5-2025</a:t>
            </a:fld>
            <a:endParaRPr lang="nl-NL"/>
          </a:p>
        </p:txBody>
      </p:sp>
      <p:sp>
        <p:nvSpPr>
          <p:cNvPr id="5" name="Tijdelijke aanduiding voor voettekst 4">
            <a:extLst>
              <a:ext uri="{FF2B5EF4-FFF2-40B4-BE49-F238E27FC236}">
                <a16:creationId xmlns:a16="http://schemas.microsoft.com/office/drawing/2014/main" id="{39C6C68F-88C5-4B4F-BC5D-BD0283D99954}"/>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F3057865-7FD8-45F3-A133-322B48220B8B}"/>
              </a:ext>
            </a:extLst>
          </p:cNvPr>
          <p:cNvSpPr>
            <a:spLocks noGrp="1"/>
          </p:cNvSpPr>
          <p:nvPr>
            <p:ph type="sldNum" sz="quarter" idx="12"/>
          </p:nvPr>
        </p:nvSpPr>
        <p:spPr/>
        <p:txBody>
          <a:bodyPr/>
          <a:lstStyle/>
          <a:p>
            <a:pPr>
              <a:defRPr/>
            </a:pPr>
            <a:fld id="{D3C327DE-2944-411B-8D61-E128CF21F79F}" type="slidenum">
              <a:rPr lang="nl-NL" smtClean="0"/>
              <a:pPr>
                <a:defRPr/>
              </a:pPr>
              <a:t>‹#›</a:t>
            </a:fld>
            <a:endParaRPr lang="nl-NL"/>
          </a:p>
        </p:txBody>
      </p:sp>
    </p:spTree>
    <p:extLst>
      <p:ext uri="{BB962C8B-B14F-4D97-AF65-F5344CB8AC3E}">
        <p14:creationId xmlns:p14="http://schemas.microsoft.com/office/powerpoint/2010/main" val="12391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0B621-3387-495D-A94D-C6288EC1D7B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01311E-8739-43E3-B32D-07ACFFE9E257}"/>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743023B-377F-427E-8CFB-DAE665AAD67B}"/>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8DC94D6-6ED6-4DF9-ADAD-84214A615846}"/>
              </a:ext>
            </a:extLst>
          </p:cNvPr>
          <p:cNvSpPr>
            <a:spLocks noGrp="1"/>
          </p:cNvSpPr>
          <p:nvPr>
            <p:ph type="dt" sz="half" idx="10"/>
          </p:nvPr>
        </p:nvSpPr>
        <p:spPr/>
        <p:txBody>
          <a:bodyPr/>
          <a:lstStyle/>
          <a:p>
            <a:pPr>
              <a:defRPr/>
            </a:pPr>
            <a:fld id="{66E0202F-3573-43EB-8572-0FB39A4A5DAE}" type="datetimeFigureOut">
              <a:rPr lang="nl-NL" smtClean="0"/>
              <a:pPr>
                <a:defRPr/>
              </a:pPr>
              <a:t>15-5-2025</a:t>
            </a:fld>
            <a:endParaRPr lang="nl-NL"/>
          </a:p>
        </p:txBody>
      </p:sp>
      <p:sp>
        <p:nvSpPr>
          <p:cNvPr id="6" name="Tijdelijke aanduiding voor voettekst 5">
            <a:extLst>
              <a:ext uri="{FF2B5EF4-FFF2-40B4-BE49-F238E27FC236}">
                <a16:creationId xmlns:a16="http://schemas.microsoft.com/office/drawing/2014/main" id="{5F46EA40-C482-49F9-ADF3-8546DE856C24}"/>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id="{B7D86AAF-0ACE-4398-962C-C8AF09918CB0}"/>
              </a:ext>
            </a:extLst>
          </p:cNvPr>
          <p:cNvSpPr>
            <a:spLocks noGrp="1"/>
          </p:cNvSpPr>
          <p:nvPr>
            <p:ph type="sldNum" sz="quarter" idx="12"/>
          </p:nvPr>
        </p:nvSpPr>
        <p:spPr/>
        <p:txBody>
          <a:bodyPr/>
          <a:lstStyle/>
          <a:p>
            <a:pPr>
              <a:defRPr/>
            </a:pPr>
            <a:fld id="{93BF5941-A92F-4453-B50E-381BA311624F}" type="slidenum">
              <a:rPr lang="nl-NL" smtClean="0"/>
              <a:pPr>
                <a:defRPr/>
              </a:pPr>
              <a:t>‹#›</a:t>
            </a:fld>
            <a:endParaRPr lang="nl-NL"/>
          </a:p>
        </p:txBody>
      </p:sp>
    </p:spTree>
    <p:extLst>
      <p:ext uri="{BB962C8B-B14F-4D97-AF65-F5344CB8AC3E}">
        <p14:creationId xmlns:p14="http://schemas.microsoft.com/office/powerpoint/2010/main" val="219900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81A0B-B53D-4132-80FB-504DCBE69748}"/>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BDEE39-0043-4F7D-8691-1215FA5D89A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F0C514B-3C3B-489A-9F51-5085EEA2E2D5}"/>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B50A842-36FF-4A3C-A4A7-1D60EA962E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17B87DB-C542-4620-A640-A3BB71D85B8B}"/>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73C78D3-4829-4CD6-8FAB-E4085C91989A}"/>
              </a:ext>
            </a:extLst>
          </p:cNvPr>
          <p:cNvSpPr>
            <a:spLocks noGrp="1"/>
          </p:cNvSpPr>
          <p:nvPr>
            <p:ph type="dt" sz="half" idx="10"/>
          </p:nvPr>
        </p:nvSpPr>
        <p:spPr/>
        <p:txBody>
          <a:bodyPr/>
          <a:lstStyle/>
          <a:p>
            <a:pPr>
              <a:defRPr/>
            </a:pPr>
            <a:fld id="{694B9A6F-121B-4224-A424-70CBCA58DB16}" type="datetimeFigureOut">
              <a:rPr lang="nl-NL" smtClean="0"/>
              <a:pPr>
                <a:defRPr/>
              </a:pPr>
              <a:t>15-5-2025</a:t>
            </a:fld>
            <a:endParaRPr lang="nl-NL"/>
          </a:p>
        </p:txBody>
      </p:sp>
      <p:sp>
        <p:nvSpPr>
          <p:cNvPr id="8" name="Tijdelijke aanduiding voor voettekst 7">
            <a:extLst>
              <a:ext uri="{FF2B5EF4-FFF2-40B4-BE49-F238E27FC236}">
                <a16:creationId xmlns:a16="http://schemas.microsoft.com/office/drawing/2014/main" id="{0A11DD60-FCB0-4EC9-A13E-16D52395478B}"/>
              </a:ext>
            </a:extLst>
          </p:cNvPr>
          <p:cNvSpPr>
            <a:spLocks noGrp="1"/>
          </p:cNvSpPr>
          <p:nvPr>
            <p:ph type="ftr" sz="quarter" idx="11"/>
          </p:nvPr>
        </p:nvSpPr>
        <p:spPr/>
        <p:txBody>
          <a:bodyPr/>
          <a:lstStyle/>
          <a:p>
            <a:pPr>
              <a:defRPr/>
            </a:pPr>
            <a:endParaRPr lang="nl-NL"/>
          </a:p>
        </p:txBody>
      </p:sp>
      <p:sp>
        <p:nvSpPr>
          <p:cNvPr id="9" name="Tijdelijke aanduiding voor dianummer 8">
            <a:extLst>
              <a:ext uri="{FF2B5EF4-FFF2-40B4-BE49-F238E27FC236}">
                <a16:creationId xmlns:a16="http://schemas.microsoft.com/office/drawing/2014/main" id="{E7BE8781-2252-4C85-971C-BE791DE3E6B3}"/>
              </a:ext>
            </a:extLst>
          </p:cNvPr>
          <p:cNvSpPr>
            <a:spLocks noGrp="1"/>
          </p:cNvSpPr>
          <p:nvPr>
            <p:ph type="sldNum" sz="quarter" idx="12"/>
          </p:nvPr>
        </p:nvSpPr>
        <p:spPr/>
        <p:txBody>
          <a:bodyPr/>
          <a:lstStyle/>
          <a:p>
            <a:pPr>
              <a:defRPr/>
            </a:pPr>
            <a:fld id="{A6AA491B-CD03-439E-9A26-604D80925E58}" type="slidenum">
              <a:rPr lang="nl-NL" smtClean="0"/>
              <a:pPr>
                <a:defRPr/>
              </a:pPr>
              <a:t>‹#›</a:t>
            </a:fld>
            <a:endParaRPr lang="nl-NL"/>
          </a:p>
        </p:txBody>
      </p:sp>
    </p:spTree>
    <p:extLst>
      <p:ext uri="{BB962C8B-B14F-4D97-AF65-F5344CB8AC3E}">
        <p14:creationId xmlns:p14="http://schemas.microsoft.com/office/powerpoint/2010/main" val="106171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5F48D-A748-4AFE-8C29-43317FED6C9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0CE1226-3631-4D0A-8931-B48D2BB47897}"/>
              </a:ext>
            </a:extLst>
          </p:cNvPr>
          <p:cNvSpPr>
            <a:spLocks noGrp="1"/>
          </p:cNvSpPr>
          <p:nvPr>
            <p:ph type="dt" sz="half" idx="10"/>
          </p:nvPr>
        </p:nvSpPr>
        <p:spPr/>
        <p:txBody>
          <a:bodyPr/>
          <a:lstStyle/>
          <a:p>
            <a:pPr>
              <a:defRPr/>
            </a:pPr>
            <a:fld id="{E027B6E0-63E3-4D5E-922B-5D1BC0A41CD0}" type="datetimeFigureOut">
              <a:rPr lang="nl-NL" smtClean="0"/>
              <a:pPr>
                <a:defRPr/>
              </a:pPr>
              <a:t>15-5-2025</a:t>
            </a:fld>
            <a:endParaRPr lang="nl-NL"/>
          </a:p>
        </p:txBody>
      </p:sp>
      <p:sp>
        <p:nvSpPr>
          <p:cNvPr id="4" name="Tijdelijke aanduiding voor voettekst 3">
            <a:extLst>
              <a:ext uri="{FF2B5EF4-FFF2-40B4-BE49-F238E27FC236}">
                <a16:creationId xmlns:a16="http://schemas.microsoft.com/office/drawing/2014/main" id="{432BB6F3-A1E8-4EBB-9987-FF664847AA10}"/>
              </a:ext>
            </a:extLst>
          </p:cNvPr>
          <p:cNvSpPr>
            <a:spLocks noGrp="1"/>
          </p:cNvSpPr>
          <p:nvPr>
            <p:ph type="ftr" sz="quarter" idx="11"/>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A3F26B8F-A652-4A54-B220-C403A87B094D}"/>
              </a:ext>
            </a:extLst>
          </p:cNvPr>
          <p:cNvSpPr>
            <a:spLocks noGrp="1"/>
          </p:cNvSpPr>
          <p:nvPr>
            <p:ph type="sldNum" sz="quarter" idx="12"/>
          </p:nvPr>
        </p:nvSpPr>
        <p:spPr/>
        <p:txBody>
          <a:bodyPr/>
          <a:lstStyle/>
          <a:p>
            <a:pPr>
              <a:defRPr/>
            </a:pPr>
            <a:fld id="{46037FB6-3881-4031-B32F-DBBAF7215714}" type="slidenum">
              <a:rPr lang="nl-NL" smtClean="0"/>
              <a:pPr>
                <a:defRPr/>
              </a:pPr>
              <a:t>‹#›</a:t>
            </a:fld>
            <a:endParaRPr lang="nl-NL"/>
          </a:p>
        </p:txBody>
      </p:sp>
    </p:spTree>
    <p:extLst>
      <p:ext uri="{BB962C8B-B14F-4D97-AF65-F5344CB8AC3E}">
        <p14:creationId xmlns:p14="http://schemas.microsoft.com/office/powerpoint/2010/main" val="42394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1BE6738-1D4D-4F62-B8FD-428EEBC7DB7E}"/>
              </a:ext>
            </a:extLst>
          </p:cNvPr>
          <p:cNvSpPr>
            <a:spLocks noGrp="1"/>
          </p:cNvSpPr>
          <p:nvPr>
            <p:ph type="dt" sz="half" idx="10"/>
          </p:nvPr>
        </p:nvSpPr>
        <p:spPr/>
        <p:txBody>
          <a:bodyPr/>
          <a:lstStyle/>
          <a:p>
            <a:pPr>
              <a:defRPr/>
            </a:pPr>
            <a:fld id="{AA63C834-A0CB-49F0-9F41-51F35BE2EFD2}" type="datetimeFigureOut">
              <a:rPr lang="nl-NL" smtClean="0"/>
              <a:pPr>
                <a:defRPr/>
              </a:pPr>
              <a:t>15-5-2025</a:t>
            </a:fld>
            <a:endParaRPr lang="nl-NL"/>
          </a:p>
        </p:txBody>
      </p:sp>
      <p:sp>
        <p:nvSpPr>
          <p:cNvPr id="3" name="Tijdelijke aanduiding voor voettekst 2">
            <a:extLst>
              <a:ext uri="{FF2B5EF4-FFF2-40B4-BE49-F238E27FC236}">
                <a16:creationId xmlns:a16="http://schemas.microsoft.com/office/drawing/2014/main" id="{F18C76AF-ACB2-4FB8-8F2C-0DA781B9AC8F}"/>
              </a:ext>
            </a:extLst>
          </p:cNvPr>
          <p:cNvSpPr>
            <a:spLocks noGrp="1"/>
          </p:cNvSpPr>
          <p:nvPr>
            <p:ph type="ftr" sz="quarter" idx="11"/>
          </p:nvPr>
        </p:nvSpPr>
        <p:spPr/>
        <p:txBody>
          <a:bodyPr/>
          <a:lstStyle/>
          <a:p>
            <a:pPr>
              <a:defRPr/>
            </a:pPr>
            <a:endParaRPr lang="nl-NL"/>
          </a:p>
        </p:txBody>
      </p:sp>
      <p:sp>
        <p:nvSpPr>
          <p:cNvPr id="4" name="Tijdelijke aanduiding voor dianummer 3">
            <a:extLst>
              <a:ext uri="{FF2B5EF4-FFF2-40B4-BE49-F238E27FC236}">
                <a16:creationId xmlns:a16="http://schemas.microsoft.com/office/drawing/2014/main" id="{2B794201-AEEA-49B3-8CDF-9AA1E7866A0B}"/>
              </a:ext>
            </a:extLst>
          </p:cNvPr>
          <p:cNvSpPr>
            <a:spLocks noGrp="1"/>
          </p:cNvSpPr>
          <p:nvPr>
            <p:ph type="sldNum" sz="quarter" idx="12"/>
          </p:nvPr>
        </p:nvSpPr>
        <p:spPr/>
        <p:txBody>
          <a:bodyPr/>
          <a:lstStyle/>
          <a:p>
            <a:pPr>
              <a:defRPr/>
            </a:pPr>
            <a:fld id="{F5A2A8E8-7C1C-4641-A603-13AFE5D8626A}" type="slidenum">
              <a:rPr lang="nl-NL" smtClean="0"/>
              <a:pPr>
                <a:defRPr/>
              </a:pPr>
              <a:t>‹#›</a:t>
            </a:fld>
            <a:endParaRPr lang="nl-NL"/>
          </a:p>
        </p:txBody>
      </p:sp>
    </p:spTree>
    <p:extLst>
      <p:ext uri="{BB962C8B-B14F-4D97-AF65-F5344CB8AC3E}">
        <p14:creationId xmlns:p14="http://schemas.microsoft.com/office/powerpoint/2010/main" val="149156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F15FE-3097-47CA-8EAD-492C408E9A25}"/>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E1D6F4B3-F476-49AB-A6DB-118630C642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2ABA053-89EF-44DF-B9E8-A6159F3EFE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D960978-E986-40C9-B21A-F22E5F62C331}"/>
              </a:ext>
            </a:extLst>
          </p:cNvPr>
          <p:cNvSpPr>
            <a:spLocks noGrp="1"/>
          </p:cNvSpPr>
          <p:nvPr>
            <p:ph type="dt" sz="half" idx="10"/>
          </p:nvPr>
        </p:nvSpPr>
        <p:spPr/>
        <p:txBody>
          <a:bodyPr/>
          <a:lstStyle/>
          <a:p>
            <a:pPr>
              <a:defRPr/>
            </a:pPr>
            <a:fld id="{74441CA9-8E4C-41A6-9993-0CEA8F6104D2}" type="datetimeFigureOut">
              <a:rPr lang="nl-NL" smtClean="0"/>
              <a:pPr>
                <a:defRPr/>
              </a:pPr>
              <a:t>15-5-2025</a:t>
            </a:fld>
            <a:endParaRPr lang="nl-NL"/>
          </a:p>
        </p:txBody>
      </p:sp>
      <p:sp>
        <p:nvSpPr>
          <p:cNvPr id="6" name="Tijdelijke aanduiding voor voettekst 5">
            <a:extLst>
              <a:ext uri="{FF2B5EF4-FFF2-40B4-BE49-F238E27FC236}">
                <a16:creationId xmlns:a16="http://schemas.microsoft.com/office/drawing/2014/main" id="{A3769AE2-BE97-4233-AAAA-69AFFE37CD90}"/>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id="{CDBBB780-F721-4757-83AE-1CC3B0D2E01E}"/>
              </a:ext>
            </a:extLst>
          </p:cNvPr>
          <p:cNvSpPr>
            <a:spLocks noGrp="1"/>
          </p:cNvSpPr>
          <p:nvPr>
            <p:ph type="sldNum" sz="quarter" idx="12"/>
          </p:nvPr>
        </p:nvSpPr>
        <p:spPr/>
        <p:txBody>
          <a:bodyPr/>
          <a:lstStyle/>
          <a:p>
            <a:pPr>
              <a:defRPr/>
            </a:pPr>
            <a:fld id="{EC939816-E36C-4E75-8059-0496590CB345}" type="slidenum">
              <a:rPr lang="nl-NL" smtClean="0"/>
              <a:pPr>
                <a:defRPr/>
              </a:pPr>
              <a:t>‹#›</a:t>
            </a:fld>
            <a:endParaRPr lang="nl-NL"/>
          </a:p>
        </p:txBody>
      </p:sp>
    </p:spTree>
    <p:extLst>
      <p:ext uri="{BB962C8B-B14F-4D97-AF65-F5344CB8AC3E}">
        <p14:creationId xmlns:p14="http://schemas.microsoft.com/office/powerpoint/2010/main" val="382646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7D3BE-7EA0-4B33-B9DE-0A28440E6974}"/>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0886D9E9-93AB-400C-90FE-1C24790AAAD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E3FA0BA6-1E98-471E-9CE4-87CCB6CC13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4356D49-0485-437C-A4AA-F5E58F95A959}"/>
              </a:ext>
            </a:extLst>
          </p:cNvPr>
          <p:cNvSpPr>
            <a:spLocks noGrp="1"/>
          </p:cNvSpPr>
          <p:nvPr>
            <p:ph type="dt" sz="half" idx="10"/>
          </p:nvPr>
        </p:nvSpPr>
        <p:spPr/>
        <p:txBody>
          <a:bodyPr/>
          <a:lstStyle/>
          <a:p>
            <a:pPr>
              <a:defRPr/>
            </a:pPr>
            <a:fld id="{4BCA2CEC-308B-4017-B8F3-85C547F61897}" type="datetimeFigureOut">
              <a:rPr lang="nl-NL" smtClean="0"/>
              <a:pPr>
                <a:defRPr/>
              </a:pPr>
              <a:t>15-5-2025</a:t>
            </a:fld>
            <a:endParaRPr lang="nl-NL"/>
          </a:p>
        </p:txBody>
      </p:sp>
      <p:sp>
        <p:nvSpPr>
          <p:cNvPr id="6" name="Tijdelijke aanduiding voor voettekst 5">
            <a:extLst>
              <a:ext uri="{FF2B5EF4-FFF2-40B4-BE49-F238E27FC236}">
                <a16:creationId xmlns:a16="http://schemas.microsoft.com/office/drawing/2014/main" id="{BBF91470-D5DD-4FF3-B04E-4226FEECAE15}"/>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id="{E5C6E6C5-F87F-489C-9A95-38AA30B6CC8E}"/>
              </a:ext>
            </a:extLst>
          </p:cNvPr>
          <p:cNvSpPr>
            <a:spLocks noGrp="1"/>
          </p:cNvSpPr>
          <p:nvPr>
            <p:ph type="sldNum" sz="quarter" idx="12"/>
          </p:nvPr>
        </p:nvSpPr>
        <p:spPr/>
        <p:txBody>
          <a:bodyPr/>
          <a:lstStyle/>
          <a:p>
            <a:pPr>
              <a:defRPr/>
            </a:pPr>
            <a:fld id="{23F4AFFD-5065-4221-A61F-85F2130E7ED9}" type="slidenum">
              <a:rPr lang="nl-NL" smtClean="0"/>
              <a:pPr>
                <a:defRPr/>
              </a:pPr>
              <a:t>‹#›</a:t>
            </a:fld>
            <a:endParaRPr lang="nl-NL"/>
          </a:p>
        </p:txBody>
      </p:sp>
    </p:spTree>
    <p:extLst>
      <p:ext uri="{BB962C8B-B14F-4D97-AF65-F5344CB8AC3E}">
        <p14:creationId xmlns:p14="http://schemas.microsoft.com/office/powerpoint/2010/main" val="287606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09F078B-9BBC-4262-BD24-68782178DC5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1C84938-069D-4571-B0F6-AD602A5B99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546379-0583-4BCB-B99F-D97BA0488F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A8FC13E-6251-4847-9423-F1AE287A2406}" type="datetimeFigureOut">
              <a:rPr lang="nl-NL" smtClean="0"/>
              <a:pPr>
                <a:defRPr/>
              </a:pPr>
              <a:t>15-5-2025</a:t>
            </a:fld>
            <a:endParaRPr lang="nl-NL"/>
          </a:p>
        </p:txBody>
      </p:sp>
      <p:sp>
        <p:nvSpPr>
          <p:cNvPr id="5" name="Tijdelijke aanduiding voor voettekst 4">
            <a:extLst>
              <a:ext uri="{FF2B5EF4-FFF2-40B4-BE49-F238E27FC236}">
                <a16:creationId xmlns:a16="http://schemas.microsoft.com/office/drawing/2014/main" id="{E2EE7BD9-2189-4DD8-950E-11087828AB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nl-NL"/>
          </a:p>
        </p:txBody>
      </p:sp>
      <p:sp>
        <p:nvSpPr>
          <p:cNvPr id="6" name="Tijdelijke aanduiding voor dianummer 5">
            <a:extLst>
              <a:ext uri="{FF2B5EF4-FFF2-40B4-BE49-F238E27FC236}">
                <a16:creationId xmlns:a16="http://schemas.microsoft.com/office/drawing/2014/main" id="{9705E4B0-871E-4A13-918F-0E0E880E6B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234C7CA-C89C-448E-824E-F098D6B61612}" type="slidenum">
              <a:rPr lang="nl-NL" smtClean="0"/>
              <a:pPr>
                <a:defRPr/>
              </a:pPr>
              <a:t>‹#›</a:t>
            </a:fld>
            <a:endParaRPr lang="nl-NL"/>
          </a:p>
        </p:txBody>
      </p:sp>
    </p:spTree>
    <p:extLst>
      <p:ext uri="{BB962C8B-B14F-4D97-AF65-F5344CB8AC3E}">
        <p14:creationId xmlns:p14="http://schemas.microsoft.com/office/powerpoint/2010/main" val="78164113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anpbw7-me.myshopify.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nl.wikipedia.org/wiki/Hydrotroo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nl.wikipedia.org/wiki/Detergent" TargetMode="External"/><Relationship Id="rId5" Type="http://schemas.openxmlformats.org/officeDocument/2006/relationships/hyperlink" Target="https://nl.wikipedia.org/wiki/Emulgator"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ndertitel 3"/>
          <p:cNvSpPr>
            <a:spLocks noGrp="1"/>
          </p:cNvSpPr>
          <p:nvPr>
            <p:ph type="subTitle" idx="1"/>
          </p:nvPr>
        </p:nvSpPr>
        <p:spPr>
          <a:xfrm>
            <a:off x="1403350" y="4724400"/>
            <a:ext cx="6840538" cy="1752600"/>
          </a:xfrm>
        </p:spPr>
        <p:txBody>
          <a:bodyPr rtlCol="0">
            <a:normAutofit/>
          </a:bodyPr>
          <a:lstStyle/>
          <a:p>
            <a:pPr eaLnBrk="1" fontAlgn="auto" hangingPunct="1">
              <a:spcAft>
                <a:spcPts val="0"/>
              </a:spcAft>
              <a:buFont typeface="Arial" pitchFamily="34" charset="0"/>
              <a:buNone/>
              <a:defRPr/>
            </a:pPr>
            <a:r>
              <a:rPr lang="nl-NL" b="1">
                <a:solidFill>
                  <a:srgbClr val="003300"/>
                </a:solidFill>
                <a:latin typeface="Century Gothic" pitchFamily="34" charset="0"/>
              </a:rPr>
              <a:t> </a:t>
            </a:r>
          </a:p>
          <a:p>
            <a:pPr eaLnBrk="1" fontAlgn="auto" hangingPunct="1">
              <a:spcAft>
                <a:spcPts val="0"/>
              </a:spcAft>
              <a:buFont typeface="Arial" pitchFamily="34" charset="0"/>
              <a:buNone/>
              <a:defRPr/>
            </a:pPr>
            <a:endParaRPr lang="en-US" b="1">
              <a:solidFill>
                <a:schemeClr val="accent3">
                  <a:lumMod val="50000"/>
                </a:schemeClr>
              </a:solidFill>
              <a:latin typeface="Century Gothic" pitchFamily="34" charset="0"/>
            </a:endParaRPr>
          </a:p>
          <a:p>
            <a:pPr eaLnBrk="1" fontAlgn="auto" hangingPunct="1">
              <a:spcAft>
                <a:spcPts val="0"/>
              </a:spcAft>
              <a:buFont typeface="Arial" pitchFamily="34" charset="0"/>
              <a:buNone/>
              <a:defRPr/>
            </a:pPr>
            <a:endParaRPr lang="nl-NL" b="1">
              <a:solidFill>
                <a:schemeClr val="accent3">
                  <a:lumMod val="50000"/>
                </a:schemeClr>
              </a:solidFill>
              <a:latin typeface="Century Gothic" pitchFamily="34" charset="0"/>
            </a:endParaRPr>
          </a:p>
          <a:p>
            <a:pPr eaLnBrk="1" fontAlgn="auto" hangingPunct="1">
              <a:spcAft>
                <a:spcPts val="0"/>
              </a:spcAft>
              <a:buFont typeface="Arial" pitchFamily="34" charset="0"/>
              <a:buNone/>
              <a:defRPr/>
            </a:pPr>
            <a:endParaRPr lang="nl-NL" dirty="0"/>
          </a:p>
        </p:txBody>
      </p:sp>
      <p:pic>
        <p:nvPicPr>
          <p:cNvPr id="5" name="Picture 2" descr="C:\Users\Zijerveld\Desktop\Erica\promotie, online, offline\NS 25.11.2014\Erica_logo_final_PO_herbals_1080x651_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204864"/>
            <a:ext cx="3292475" cy="198437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E1C29ED1-1A24-4436-8B78-2C3EC1D7CD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46" b="10994"/>
          <a:stretch/>
        </p:blipFill>
        <p:spPr>
          <a:xfrm>
            <a:off x="0" y="4304533"/>
            <a:ext cx="9139700" cy="2553467"/>
          </a:xfrm>
          <a:prstGeom prst="rect">
            <a:avLst/>
          </a:prstGeom>
        </p:spPr>
      </p:pic>
      <p:sp>
        <p:nvSpPr>
          <p:cNvPr id="6" name="Titel 1">
            <a:extLst>
              <a:ext uri="{FF2B5EF4-FFF2-40B4-BE49-F238E27FC236}">
                <a16:creationId xmlns:a16="http://schemas.microsoft.com/office/drawing/2014/main" id="{900A60BF-684F-4789-8E07-23CB08E8C84A}"/>
              </a:ext>
            </a:extLst>
          </p:cNvPr>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dirty="0">
                <a:latin typeface="Calibri" panose="020F0502020204030204" pitchFamily="34" charset="0"/>
                <a:ea typeface="Calibri" panose="020F0502020204030204" pitchFamily="34" charset="0"/>
                <a:cs typeface="Times New Roman" panose="02020603050405020304" pitchFamily="18" charset="0"/>
              </a:rPr>
              <a:t>Cosmetica Training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71C6-EFA2-6878-8BFE-E2AE832EFE3E}"/>
            </a:ext>
          </a:extLst>
        </p:cNvPr>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A760EA40-5560-B90E-FAAA-897F272BD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6" name="Freeform: Shape 17415">
            <a:extLst>
              <a:ext uri="{FF2B5EF4-FFF2-40B4-BE49-F238E27FC236}">
                <a16:creationId xmlns:a16="http://schemas.microsoft.com/office/drawing/2014/main" id="{3BC9E6F8-7287-3053-DC0B-B40C648ED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8" name="Arc 17417">
            <a:extLst>
              <a:ext uri="{FF2B5EF4-FFF2-40B4-BE49-F238E27FC236}">
                <a16:creationId xmlns:a16="http://schemas.microsoft.com/office/drawing/2014/main" id="{039A32D8-86B7-DB33-0BF3-14F369A80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descr="C:\Users\Zijerveld\Desktop\Erica\promotie, online, offline\NS 25.11.2014\Erica_logo_final_PO_herbals_1080x651_PMS.jpg">
            <a:extLst>
              <a:ext uri="{FF2B5EF4-FFF2-40B4-BE49-F238E27FC236}">
                <a16:creationId xmlns:a16="http://schemas.microsoft.com/office/drawing/2014/main" id="{C34E9EDC-508B-4F64-EB5C-EF480AB405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a:extLst>
              <a:ext uri="{FF2B5EF4-FFF2-40B4-BE49-F238E27FC236}">
                <a16:creationId xmlns:a16="http://schemas.microsoft.com/office/drawing/2014/main" id="{E51852E7-A3A4-57D5-FF59-7D9C19EA1603}"/>
              </a:ext>
            </a:extLst>
          </p:cNvPr>
          <p:cNvSpPr/>
          <p:nvPr/>
        </p:nvSpPr>
        <p:spPr>
          <a:xfrm>
            <a:off x="644770" y="332656"/>
            <a:ext cx="7383614" cy="7786747"/>
          </a:xfrm>
          <a:prstGeom prst="rect">
            <a:avLst/>
          </a:prstGeom>
        </p:spPr>
        <p:txBody>
          <a:bodyPr wrap="square">
            <a:spAutoFit/>
          </a:bodyPr>
          <a:lstStyle/>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Zilverzalf</a:t>
            </a:r>
          </a:p>
          <a:p>
            <a:endParaRPr lang="nl-NL" sz="1000" u="sng"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Werking </a:t>
            </a:r>
          </a:p>
          <a:p>
            <a:r>
              <a:rPr lang="nl-NL" sz="1000" dirty="0">
                <a:latin typeface="Arial" panose="020B0604020202020204" pitchFamily="34" charset="0"/>
                <a:cs typeface="Arial" panose="020B0604020202020204" pitchFamily="34" charset="0"/>
              </a:rPr>
              <a:t>Kalmeert de rode huid. Werkt beschermend, vocht inbrengend, antibacterieel en ontstekingsremmend. </a:t>
            </a:r>
          </a:p>
          <a:p>
            <a:endParaRPr lang="nl-NL" sz="1000" u="sng"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Voor welke klant/klacht is dit product geschikt? </a:t>
            </a:r>
          </a:p>
          <a:p>
            <a:r>
              <a:rPr lang="nl-NL" sz="1000" dirty="0">
                <a:latin typeface="Arial" panose="020B0604020202020204" pitchFamily="34" charset="0"/>
                <a:cs typeface="Arial" panose="020B0604020202020204" pitchFamily="34" charset="0"/>
              </a:rPr>
              <a:t>Allerlei vormen van huidontstekingen, onrustige rode huid, kleine (brand)wondjes op de huid. </a:t>
            </a:r>
          </a:p>
          <a:p>
            <a:endParaRPr lang="nl-NL" sz="1000" u="sng"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Verkoopargumenten </a:t>
            </a:r>
          </a:p>
          <a:p>
            <a:r>
              <a:rPr lang="nl-NL" sz="1000" b="1" dirty="0">
                <a:latin typeface="Arial" panose="020B0604020202020204" pitchFamily="34" charset="0"/>
                <a:cs typeface="Arial" panose="020B0604020202020204" pitchFamily="34" charset="0"/>
              </a:rPr>
              <a:t>Zilverzalf is een niet vette, beschermende zalf die door de toevoeging van zilver krachtig antibacterieel werkt en dankzij het zink, </a:t>
            </a:r>
            <a:r>
              <a:rPr lang="nl-NL" sz="1000" b="1" dirty="0" err="1">
                <a:latin typeface="Arial" panose="020B0604020202020204" pitchFamily="34" charset="0"/>
                <a:cs typeface="Arial" panose="020B0604020202020204" pitchFamily="34" charset="0"/>
              </a:rPr>
              <a:t>jojoba</a:t>
            </a:r>
            <a:r>
              <a:rPr lang="nl-NL" sz="1000" b="1" dirty="0">
                <a:latin typeface="Arial" panose="020B0604020202020204" pitchFamily="34" charset="0"/>
                <a:cs typeface="Arial" panose="020B0604020202020204" pitchFamily="34" charset="0"/>
              </a:rPr>
              <a:t>- en amandelolie een goede herstellende en geneeskrachtige werking heeft. Het is een uitstekende zalf om te gebruiken bij een rode huid die moeilijk kan herstellen. Het kan gaan om eczeem, maar ook bij puistjes of kleine wondjes doet deze zalf wonderen! </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St. Janskruid zalf</a:t>
            </a:r>
          </a:p>
          <a:p>
            <a:endParaRPr lang="nl-NL" sz="1000"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Werking </a:t>
            </a:r>
          </a:p>
          <a:p>
            <a:r>
              <a:rPr lang="nl-NL" sz="1000" dirty="0">
                <a:latin typeface="Arial" panose="020B0604020202020204" pitchFamily="34" charset="0"/>
                <a:cs typeface="Arial" panose="020B0604020202020204" pitchFamily="34" charset="0"/>
              </a:rPr>
              <a:t>Traditionele kracht van het kruid. Speciaal voor de regeneratie en verzorging van een onzuivere huid. St. Janskruid kalmeert en ontspant huid. De zuivere plantaardige oliën en het </a:t>
            </a:r>
            <a:r>
              <a:rPr lang="nl-NL" sz="1000" dirty="0" err="1">
                <a:latin typeface="Arial" panose="020B0604020202020204" pitchFamily="34" charset="0"/>
                <a:cs typeface="Arial" panose="020B0604020202020204" pitchFamily="34" charset="0"/>
              </a:rPr>
              <a:t>Lacto</a:t>
            </a:r>
            <a:r>
              <a:rPr lang="nl-NL" sz="1000" dirty="0">
                <a:latin typeface="Arial" panose="020B0604020202020204" pitchFamily="34" charset="0"/>
                <a:cs typeface="Arial" panose="020B0604020202020204" pitchFamily="34" charset="0"/>
              </a:rPr>
              <a:t> – intensief complex normaliseren de huid. </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Voor welke klant/klacht is dit product geschikt? </a:t>
            </a:r>
          </a:p>
          <a:p>
            <a:r>
              <a:rPr lang="nl-NL" sz="1000" dirty="0">
                <a:latin typeface="Arial" panose="020B0604020202020204" pitchFamily="34" charset="0"/>
                <a:cs typeface="Arial" panose="020B0604020202020204" pitchFamily="34" charset="0"/>
              </a:rPr>
              <a:t>-	Voor de beschadigde huid. </a:t>
            </a:r>
          </a:p>
          <a:p>
            <a:r>
              <a:rPr lang="nl-NL" sz="1000" dirty="0">
                <a:latin typeface="Arial" panose="020B0604020202020204" pitchFamily="34" charset="0"/>
                <a:cs typeface="Arial" panose="020B0604020202020204" pitchFamily="34" charset="0"/>
              </a:rPr>
              <a:t>-	Tegen een geïrriteerde huid. </a:t>
            </a:r>
          </a:p>
          <a:p>
            <a:r>
              <a:rPr lang="nl-NL" sz="1000" dirty="0">
                <a:latin typeface="Arial" panose="020B0604020202020204" pitchFamily="34" charset="0"/>
                <a:cs typeface="Arial" panose="020B0604020202020204" pitchFamily="34" charset="0"/>
              </a:rPr>
              <a:t>-	Tegen schrale of rode billetjes hadden.  </a:t>
            </a:r>
          </a:p>
          <a:p>
            <a:r>
              <a:rPr lang="nl-NL" sz="1000" dirty="0">
                <a:latin typeface="Arial" panose="020B0604020202020204" pitchFamily="34" charset="0"/>
                <a:cs typeface="Arial" panose="020B0604020202020204" pitchFamily="34" charset="0"/>
              </a:rPr>
              <a:t>-	Bij oppervlakkige wonden en schrammen.   </a:t>
            </a:r>
          </a:p>
          <a:p>
            <a:r>
              <a:rPr lang="nl-NL" sz="1000" dirty="0">
                <a:latin typeface="Arial" panose="020B0604020202020204" pitchFamily="34" charset="0"/>
                <a:cs typeface="Arial" panose="020B0604020202020204" pitchFamily="34" charset="0"/>
              </a:rPr>
              <a:t>-	Ook bij zonnebrand. </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Verkoopargumenten </a:t>
            </a:r>
          </a:p>
          <a:p>
            <a:r>
              <a:rPr lang="nl-NL" sz="1000" b="1" dirty="0">
                <a:latin typeface="Arial" panose="020B0604020202020204" pitchFamily="34" charset="0"/>
                <a:cs typeface="Arial" panose="020B0604020202020204" pitchFamily="34" charset="0"/>
              </a:rPr>
              <a:t>Een natuurlijke multifunctionele zalf die niet mag missen in het EHBO-tasje. </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33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5BE07-0DB8-9F2E-1B08-9D07B8CC69A8}"/>
            </a:ext>
          </a:extLst>
        </p:cNvPr>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E37A0039-1B8E-171C-1043-6A5435F21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6" name="Freeform: Shape 17415">
            <a:extLst>
              <a:ext uri="{FF2B5EF4-FFF2-40B4-BE49-F238E27FC236}">
                <a16:creationId xmlns:a16="http://schemas.microsoft.com/office/drawing/2014/main" id="{7DF5FB89-0721-E8F6-ACE4-BA55984DE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8" name="Arc 17417">
            <a:extLst>
              <a:ext uri="{FF2B5EF4-FFF2-40B4-BE49-F238E27FC236}">
                <a16:creationId xmlns:a16="http://schemas.microsoft.com/office/drawing/2014/main" id="{EDFA58A3-DF8D-3B8E-C764-18E3E7F77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descr="C:\Users\Zijerveld\Desktop\Erica\promotie, online, offline\NS 25.11.2014\Erica_logo_final_PO_herbals_1080x651_PMS.jpg">
            <a:extLst>
              <a:ext uri="{FF2B5EF4-FFF2-40B4-BE49-F238E27FC236}">
                <a16:creationId xmlns:a16="http://schemas.microsoft.com/office/drawing/2014/main" id="{E7F5A5F7-A80D-A26C-1B78-2D73DE017B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a:extLst>
              <a:ext uri="{FF2B5EF4-FFF2-40B4-BE49-F238E27FC236}">
                <a16:creationId xmlns:a16="http://schemas.microsoft.com/office/drawing/2014/main" id="{E980D3E0-E96D-5BE5-2ECB-A50B7E226F9F}"/>
              </a:ext>
            </a:extLst>
          </p:cNvPr>
          <p:cNvSpPr/>
          <p:nvPr/>
        </p:nvSpPr>
        <p:spPr>
          <a:xfrm>
            <a:off x="644770" y="332656"/>
            <a:ext cx="7383614" cy="5324535"/>
          </a:xfrm>
          <a:prstGeom prst="rect">
            <a:avLst/>
          </a:prstGeom>
        </p:spPr>
        <p:txBody>
          <a:bodyPr wrap="square">
            <a:spAutoFit/>
          </a:bodyPr>
          <a:lstStyle/>
          <a:p>
            <a:r>
              <a:rPr lang="nl-NL" sz="1000" b="1" dirty="0">
                <a:latin typeface="Arial" panose="020B0604020202020204" pitchFamily="34" charset="0"/>
                <a:cs typeface="Arial" panose="020B0604020202020204" pitchFamily="34" charset="0"/>
              </a:rPr>
              <a:t>Erica Age </a:t>
            </a:r>
            <a:r>
              <a:rPr lang="nl-NL" sz="1000" b="1" dirty="0" err="1">
                <a:latin typeface="Arial" panose="020B0604020202020204" pitchFamily="34" charset="0"/>
                <a:cs typeface="Arial" panose="020B0604020202020204" pitchFamily="34" charset="0"/>
              </a:rPr>
              <a:t>Protect</a:t>
            </a:r>
            <a:r>
              <a:rPr lang="nl-NL" sz="1000" b="1" dirty="0">
                <a:latin typeface="Arial" panose="020B0604020202020204" pitchFamily="34" charset="0"/>
                <a:cs typeface="Arial" panose="020B0604020202020204" pitchFamily="34" charset="0"/>
              </a:rPr>
              <a:t> dagcrème</a:t>
            </a:r>
          </a:p>
          <a:p>
            <a:endParaRPr lang="nl-NL" sz="1000" b="1"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Werking  </a:t>
            </a:r>
          </a:p>
          <a:p>
            <a:r>
              <a:rPr lang="nl-NL" sz="1000" dirty="0">
                <a:latin typeface="Arial" panose="020B0604020202020204" pitchFamily="34" charset="0"/>
                <a:cs typeface="Arial" panose="020B0604020202020204" pitchFamily="34" charset="0"/>
              </a:rPr>
              <a:t>Deze dagcrème biedt de huid precies waar ze behoefte aan heeft om zacht, vitaal en puur te blijven. De basis van deze rijke dagcrème bestaat uit huidverwante ingrediënten die de huid actief beschermen en de tekenen van huidveroudering tegen gaan. Je huid wordt intensief verzorgd en voorzien van een optimale vochtbalans. Zo is deze goed bestand tegen invloeden van buitenaf en worden rimpels en het verlies van huidstevigheid bestreden. </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Voor welke klant/klacht is dit product geschikt?  </a:t>
            </a:r>
          </a:p>
          <a:p>
            <a:r>
              <a:rPr lang="nl-NL" sz="1000" dirty="0">
                <a:latin typeface="Arial" panose="020B0604020202020204" pitchFamily="34" charset="0"/>
                <a:cs typeface="Arial" panose="020B0604020202020204" pitchFamily="34" charset="0"/>
              </a:rPr>
              <a:t>Geschikt voor de rijpere huidtypen ( vanaf 40 jaar) waaronder ook de gevoelige huid.  </a:t>
            </a:r>
          </a:p>
          <a:p>
            <a:endParaRPr lang="nl-NL" sz="1000"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Verkoopargumenten </a:t>
            </a:r>
          </a:p>
          <a:p>
            <a:r>
              <a:rPr lang="nl-NL" sz="1000" b="1" dirty="0">
                <a:latin typeface="Arial" panose="020B0604020202020204" pitchFamily="34" charset="0"/>
                <a:cs typeface="Arial" panose="020B0604020202020204" pitchFamily="34" charset="0"/>
              </a:rPr>
              <a:t>Deze crème bevat </a:t>
            </a:r>
            <a:r>
              <a:rPr lang="nl-NL" sz="1000" b="1" dirty="0" err="1">
                <a:latin typeface="Arial" panose="020B0604020202020204" pitchFamily="34" charset="0"/>
                <a:cs typeface="Arial" panose="020B0604020202020204" pitchFamily="34" charset="0"/>
              </a:rPr>
              <a:t>oa</a:t>
            </a:r>
            <a:r>
              <a:rPr lang="nl-NL" sz="1000" b="1" dirty="0">
                <a:latin typeface="Arial" panose="020B0604020202020204" pitchFamily="34" charset="0"/>
                <a:cs typeface="Arial" panose="020B0604020202020204" pitchFamily="34" charset="0"/>
              </a:rPr>
              <a:t>. </a:t>
            </a:r>
            <a:r>
              <a:rPr lang="nl-NL" sz="1000" b="1" dirty="0" err="1">
                <a:latin typeface="Arial" panose="020B0604020202020204" pitchFamily="34" charset="0"/>
                <a:cs typeface="Arial" panose="020B0604020202020204" pitchFamily="34" charset="0"/>
              </a:rPr>
              <a:t>guggul</a:t>
            </a:r>
            <a:r>
              <a:rPr lang="nl-NL" sz="1000" b="1" dirty="0">
                <a:latin typeface="Arial" panose="020B0604020202020204" pitchFamily="34" charset="0"/>
                <a:cs typeface="Arial" panose="020B0604020202020204" pitchFamily="34" charset="0"/>
              </a:rPr>
              <a:t> of Indische mirre genaamd. Het gaat hier om de hars van de </a:t>
            </a:r>
            <a:r>
              <a:rPr lang="nl-NL" sz="1000" b="1" dirty="0" err="1">
                <a:latin typeface="Arial" panose="020B0604020202020204" pitchFamily="34" charset="0"/>
                <a:cs typeface="Arial" panose="020B0604020202020204" pitchFamily="34" charset="0"/>
              </a:rPr>
              <a:t>Guggul</a:t>
            </a:r>
            <a:r>
              <a:rPr lang="nl-NL" sz="1000" b="1" dirty="0">
                <a:latin typeface="Arial" panose="020B0604020202020204" pitchFamily="34" charset="0"/>
                <a:cs typeface="Arial" panose="020B0604020202020204" pitchFamily="34" charset="0"/>
              </a:rPr>
              <a:t> boom. Vanuit de Ayurveda is dit een veelgebruikt geneesmiddel tegen onder andere obesitas, acne, artrose en wordt het gebruikt als antioxidant. Net als co-enzym Q10 is </a:t>
            </a:r>
            <a:r>
              <a:rPr lang="nl-NL" sz="1000" b="1" dirty="0" err="1">
                <a:latin typeface="Arial" panose="020B0604020202020204" pitchFamily="34" charset="0"/>
                <a:cs typeface="Arial" panose="020B0604020202020204" pitchFamily="34" charset="0"/>
              </a:rPr>
              <a:t>Guggul</a:t>
            </a:r>
            <a:r>
              <a:rPr lang="nl-NL" sz="1000" b="1" dirty="0">
                <a:latin typeface="Arial" panose="020B0604020202020204" pitchFamily="34" charset="0"/>
                <a:cs typeface="Arial" panose="020B0604020202020204" pitchFamily="34" charset="0"/>
              </a:rPr>
              <a:t> in staat tot het verhogen van de elasticiteit. Uit onderzoek komt </a:t>
            </a:r>
            <a:r>
              <a:rPr lang="nl-NL" sz="1000" b="1" dirty="0" err="1">
                <a:latin typeface="Arial" panose="020B0604020202020204" pitchFamily="34" charset="0"/>
                <a:cs typeface="Arial" panose="020B0604020202020204" pitchFamily="34" charset="0"/>
              </a:rPr>
              <a:t>Guggul</a:t>
            </a:r>
            <a:r>
              <a:rPr lang="nl-NL" sz="1000" b="1" dirty="0">
                <a:latin typeface="Arial" panose="020B0604020202020204" pitchFamily="34" charset="0"/>
                <a:cs typeface="Arial" panose="020B0604020202020204" pitchFamily="34" charset="0"/>
              </a:rPr>
              <a:t> extract in vergelijking met Q10 als betere uit de bus. </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29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41B536-5D0F-DFB5-07DB-2AE26D89D411}"/>
            </a:ext>
          </a:extLst>
        </p:cNvPr>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144E516C-3301-1BFE-6881-DDDF4924E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6" name="Freeform: Shape 17415">
            <a:extLst>
              <a:ext uri="{FF2B5EF4-FFF2-40B4-BE49-F238E27FC236}">
                <a16:creationId xmlns:a16="http://schemas.microsoft.com/office/drawing/2014/main" id="{668EF209-A577-4DF1-0D0A-D150D77D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8" name="Arc 17417">
            <a:extLst>
              <a:ext uri="{FF2B5EF4-FFF2-40B4-BE49-F238E27FC236}">
                <a16:creationId xmlns:a16="http://schemas.microsoft.com/office/drawing/2014/main" id="{872CCB27-50B1-9C10-2E83-A9912D5C2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descr="C:\Users\Zijerveld\Desktop\Erica\promotie, online, offline\NS 25.11.2014\Erica_logo_final_PO_herbals_1080x651_PMS.jpg">
            <a:extLst>
              <a:ext uri="{FF2B5EF4-FFF2-40B4-BE49-F238E27FC236}">
                <a16:creationId xmlns:a16="http://schemas.microsoft.com/office/drawing/2014/main" id="{1995FD8A-2EA5-76EB-A7D3-4923029285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a:extLst>
              <a:ext uri="{FF2B5EF4-FFF2-40B4-BE49-F238E27FC236}">
                <a16:creationId xmlns:a16="http://schemas.microsoft.com/office/drawing/2014/main" id="{B03346C9-9C16-B128-511E-8E515904C5A0}"/>
              </a:ext>
            </a:extLst>
          </p:cNvPr>
          <p:cNvSpPr/>
          <p:nvPr/>
        </p:nvSpPr>
        <p:spPr>
          <a:xfrm>
            <a:off x="644770" y="332656"/>
            <a:ext cx="7383614" cy="5170646"/>
          </a:xfrm>
          <a:prstGeom prst="rect">
            <a:avLst/>
          </a:prstGeom>
        </p:spPr>
        <p:txBody>
          <a:bodyPr wrap="square">
            <a:spAutoFit/>
          </a:bodyPr>
          <a:lstStyle/>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ea typeface="Times New Roman" panose="02020603050405020304" pitchFamily="18" charset="0"/>
                <a:cs typeface="Arial" panose="020B0604020202020204" pitchFamily="34" charset="0"/>
              </a:rPr>
              <a:t>Etherische oliën </a:t>
            </a:r>
          </a:p>
          <a:p>
            <a:endParaRPr lang="nl-NL" sz="1000" b="1" dirty="0">
              <a:latin typeface="Arial" panose="020B0604020202020204" pitchFamily="34" charset="0"/>
              <a:ea typeface="Times New Roman" panose="02020603050405020304" pitchFamily="18" charset="0"/>
              <a:cs typeface="Arial" panose="020B0604020202020204" pitchFamily="34" charset="0"/>
            </a:endParaRPr>
          </a:p>
          <a:p>
            <a:r>
              <a:rPr lang="nl-NL" sz="1000" dirty="0">
                <a:latin typeface="Arial" panose="020B0604020202020204" pitchFamily="34" charset="0"/>
                <a:ea typeface="Times New Roman" panose="02020603050405020304" pitchFamily="18" charset="0"/>
                <a:cs typeface="Arial" panose="020B0604020202020204" pitchFamily="34" charset="0"/>
              </a:rPr>
              <a:t>Een etherische olie is een vluchtige olie, wat wil zeggen: de olie vervliegt in de lucht. Nog anders gezegd: ze verdampt snel. Door dat verdampings- of </a:t>
            </a:r>
            <a:r>
              <a:rPr lang="nl-NL" sz="1000" dirty="0" err="1">
                <a:latin typeface="Arial" panose="020B0604020202020204" pitchFamily="34" charset="0"/>
                <a:ea typeface="Times New Roman" panose="02020603050405020304" pitchFamily="18" charset="0"/>
                <a:cs typeface="Arial" panose="020B0604020202020204" pitchFamily="34" charset="0"/>
              </a:rPr>
              <a:t>vervliegingsproces</a:t>
            </a:r>
            <a:r>
              <a:rPr lang="nl-NL" sz="1000" dirty="0">
                <a:latin typeface="Arial" panose="020B0604020202020204" pitchFamily="34" charset="0"/>
                <a:ea typeface="Times New Roman" panose="02020603050405020304" pitchFamily="18" charset="0"/>
                <a:cs typeface="Arial" panose="020B0604020202020204" pitchFamily="34" charset="0"/>
              </a:rPr>
              <a:t> is de geur van de olie goed merkbaar. Aangezien het vaak om aangenaam geurende stoffen gaat, wordt dat meestal als prettig ervaren. Vanwege deze eigenschap wordt de etherische olie ook wel aangeduid als aromatische of essentiële olie.</a:t>
            </a:r>
          </a:p>
          <a:p>
            <a:endParaRPr lang="nl-NL" sz="1000" b="1" dirty="0">
              <a:latin typeface="Arial" panose="020B0604020202020204" pitchFamily="34" charset="0"/>
              <a:ea typeface="Times New Roman" panose="02020603050405020304" pitchFamily="18" charset="0"/>
              <a:cs typeface="Arial" panose="020B0604020202020204" pitchFamily="34" charset="0"/>
            </a:endParaRPr>
          </a:p>
          <a:p>
            <a:r>
              <a:rPr lang="nl-NL" sz="1000" dirty="0">
                <a:latin typeface="Arial" panose="020B0604020202020204" pitchFamily="34" charset="0"/>
                <a:cs typeface="Arial" panose="020B0604020202020204" pitchFamily="34" charset="0"/>
              </a:rPr>
              <a:t>De geur van etherische oliën kan indringend zijn. Hierdoor is ze ofwel zeer geschikt om luchtjes te verdrijven of juist om prettige luchtjes te verspreiden. Denk aan schoonmaakmiddelen, luchtverfrissers, cosmetica, wasmiddelen of olie die je als geurstof laat verdampen met behulp van een aromabrander of bijvoorbeeld in de sauna.</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Er zijn erg veel verschillende soorten etherische oliën, het aantal loopt wel in de honderden. Enkele bekende soorten zijn:</a:t>
            </a:r>
          </a:p>
          <a:p>
            <a:pPr marL="171450" indent="-171450">
              <a:buFontTx/>
              <a:buChar char="-"/>
            </a:pPr>
            <a:r>
              <a:rPr lang="nl-NL" sz="1000" dirty="0">
                <a:latin typeface="Arial" panose="020B0604020202020204" pitchFamily="34" charset="0"/>
                <a:cs typeface="Arial" panose="020B0604020202020204" pitchFamily="34" charset="0"/>
              </a:rPr>
              <a:t>Citroen, Sinaasappel, Eucalyptus, Lavendel, Rozemarijn, Tijm, Pepermunt</a:t>
            </a:r>
          </a:p>
          <a:p>
            <a:pPr marL="171450" indent="-171450">
              <a:buFontTx/>
              <a:buChar char="-"/>
            </a:pPr>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Tea Tree Olie ter discussie!</a:t>
            </a: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Belang van goed advies!</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45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D10463-0BCA-ABF3-0B9F-C357D3F1E9D1}"/>
            </a:ext>
          </a:extLst>
        </p:cNvPr>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4A639B39-2869-C46A-333B-0C3E44B09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6" name="Freeform: Shape 17415">
            <a:extLst>
              <a:ext uri="{FF2B5EF4-FFF2-40B4-BE49-F238E27FC236}">
                <a16:creationId xmlns:a16="http://schemas.microsoft.com/office/drawing/2014/main" id="{B6F21667-D7AE-5DAC-5065-6E9568CE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8" name="Arc 17417">
            <a:extLst>
              <a:ext uri="{FF2B5EF4-FFF2-40B4-BE49-F238E27FC236}">
                <a16:creationId xmlns:a16="http://schemas.microsoft.com/office/drawing/2014/main" id="{78EE7BA0-883E-7559-92D7-FB9B65EA6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descr="C:\Users\Zijerveld\Desktop\Erica\promotie, online, offline\NS 25.11.2014\Erica_logo_final_PO_herbals_1080x651_PMS.jpg">
            <a:extLst>
              <a:ext uri="{FF2B5EF4-FFF2-40B4-BE49-F238E27FC236}">
                <a16:creationId xmlns:a16="http://schemas.microsoft.com/office/drawing/2014/main" id="{24799A78-BFF6-1237-5084-744D3D6BF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F441E8A1-3D00-E80D-B68B-016960255797}"/>
              </a:ext>
            </a:extLst>
          </p:cNvPr>
          <p:cNvSpPr txBox="1">
            <a:spLocks/>
          </p:cNvSpPr>
          <p:nvPr/>
        </p:nvSpPr>
        <p:spPr>
          <a:xfrm>
            <a:off x="4096284" y="77206"/>
            <a:ext cx="5167485" cy="3978062"/>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300" b="1" dirty="0" err="1"/>
              <a:t>Opbouw</a:t>
            </a:r>
            <a:r>
              <a:rPr lang="en-US" sz="1300" b="1" dirty="0"/>
              <a:t> teams </a:t>
            </a:r>
          </a:p>
          <a:p>
            <a:pPr marL="0" indent="0" defTabSz="914400">
              <a:buNone/>
              <a:defRPr/>
            </a:pPr>
            <a:r>
              <a:rPr lang="en-US" sz="1300" b="1" dirty="0"/>
              <a:t>Basis in het team </a:t>
            </a:r>
            <a:r>
              <a:rPr lang="en-US" sz="1300" b="1" dirty="0" err="1"/>
              <a:t>moet</a:t>
            </a:r>
            <a:r>
              <a:rPr lang="en-US" sz="1300" b="1" dirty="0"/>
              <a:t> </a:t>
            </a:r>
            <a:r>
              <a:rPr lang="en-US" sz="1300" b="1" dirty="0" err="1"/>
              <a:t>goed</a:t>
            </a:r>
            <a:r>
              <a:rPr lang="en-US" sz="1300" b="1" dirty="0"/>
              <a:t> </a:t>
            </a:r>
            <a:r>
              <a:rPr lang="en-US" sz="1300" b="1" dirty="0" err="1"/>
              <a:t>zijn</a:t>
            </a:r>
            <a:endParaRPr lang="en-US" sz="1300" b="1" dirty="0"/>
          </a:p>
          <a:p>
            <a:pPr lvl="1" indent="-228600" defTabSz="914400">
              <a:defRPr/>
            </a:pPr>
            <a:r>
              <a:rPr lang="en-US" sz="1300" dirty="0" err="1"/>
              <a:t>Betrek</a:t>
            </a:r>
            <a:r>
              <a:rPr lang="en-US" sz="1300" dirty="0"/>
              <a:t> </a:t>
            </a:r>
            <a:r>
              <a:rPr lang="en-US" sz="1300" dirty="0" err="1"/>
              <a:t>elkaar</a:t>
            </a:r>
            <a:r>
              <a:rPr lang="en-US" sz="1300" dirty="0"/>
              <a:t> er continue </a:t>
            </a:r>
            <a:r>
              <a:rPr lang="en-US" sz="1300" dirty="0" err="1"/>
              <a:t>bij</a:t>
            </a:r>
            <a:r>
              <a:rPr lang="en-US" sz="1300" dirty="0"/>
              <a:t>,</a:t>
            </a:r>
          </a:p>
          <a:p>
            <a:pPr lvl="2" indent="-228600" defTabSz="914400">
              <a:defRPr/>
            </a:pPr>
            <a:r>
              <a:rPr lang="en-US" sz="1300" dirty="0" err="1"/>
              <a:t>Vergadering</a:t>
            </a:r>
            <a:r>
              <a:rPr lang="en-US" sz="1300" dirty="0"/>
              <a:t>/ </a:t>
            </a:r>
            <a:r>
              <a:rPr lang="en-US" sz="1300" dirty="0" err="1"/>
              <a:t>Overleg</a:t>
            </a:r>
            <a:r>
              <a:rPr lang="en-US" sz="1300" dirty="0"/>
              <a:t> / Training / </a:t>
            </a:r>
            <a:r>
              <a:rPr lang="en-US" sz="1300" dirty="0" err="1"/>
              <a:t>Nieuwe</a:t>
            </a:r>
            <a:r>
              <a:rPr lang="en-US" sz="1300" dirty="0"/>
              <a:t> </a:t>
            </a:r>
            <a:r>
              <a:rPr lang="en-US" sz="1300" dirty="0" err="1"/>
              <a:t>producten</a:t>
            </a:r>
            <a:r>
              <a:rPr lang="en-US" sz="1300" dirty="0"/>
              <a:t> / </a:t>
            </a:r>
            <a:r>
              <a:rPr lang="en-US" sz="1300" dirty="0" err="1"/>
              <a:t>etc</a:t>
            </a:r>
            <a:endParaRPr lang="en-US" sz="1300" dirty="0"/>
          </a:p>
          <a:p>
            <a:pPr lvl="2" indent="-228600" defTabSz="914400">
              <a:defRPr/>
            </a:pPr>
            <a:r>
              <a:rPr lang="en-US" sz="1300" dirty="0"/>
              <a:t>Team spirit</a:t>
            </a:r>
          </a:p>
          <a:p>
            <a:pPr lvl="1" indent="-228600" defTabSz="914400">
              <a:defRPr/>
            </a:pPr>
            <a:r>
              <a:rPr lang="en-US" sz="1300" dirty="0" err="1"/>
              <a:t>Kennistraining</a:t>
            </a:r>
            <a:endParaRPr lang="en-US" sz="1300" dirty="0"/>
          </a:p>
          <a:p>
            <a:pPr lvl="2" indent="-228600" defTabSz="914400">
              <a:defRPr/>
            </a:pPr>
            <a:r>
              <a:rPr lang="en-US" sz="1300" dirty="0"/>
              <a:t>Training </a:t>
            </a:r>
            <a:r>
              <a:rPr lang="en-US" sz="1300" dirty="0" err="1"/>
              <a:t>wordt</a:t>
            </a:r>
            <a:r>
              <a:rPr lang="en-US" sz="1300" dirty="0"/>
              <a:t> </a:t>
            </a:r>
            <a:r>
              <a:rPr lang="en-US" sz="1300" dirty="0" err="1"/>
              <a:t>momenteel</a:t>
            </a:r>
            <a:r>
              <a:rPr lang="en-US" sz="1300" dirty="0"/>
              <a:t> </a:t>
            </a:r>
            <a:r>
              <a:rPr lang="en-US" sz="1300" dirty="0" err="1"/>
              <a:t>ontwikkelt</a:t>
            </a:r>
            <a:endParaRPr lang="en-US" sz="1300" dirty="0"/>
          </a:p>
          <a:p>
            <a:pPr indent="-228600" defTabSz="914400">
              <a:defRPr/>
            </a:pPr>
            <a:r>
              <a:rPr lang="en-US" sz="1300" dirty="0" err="1"/>
              <a:t>Verkooptraining</a:t>
            </a:r>
            <a:r>
              <a:rPr lang="en-US" sz="1300" dirty="0"/>
              <a:t> direct met </a:t>
            </a:r>
            <a:r>
              <a:rPr lang="en-US" sz="1300" dirty="0" err="1"/>
              <a:t>elkaar</a:t>
            </a:r>
            <a:r>
              <a:rPr lang="en-US" sz="1300" dirty="0"/>
              <a:t> </a:t>
            </a:r>
            <a:r>
              <a:rPr lang="en-US" sz="1300" dirty="0" err="1"/>
              <a:t>binnen</a:t>
            </a:r>
            <a:r>
              <a:rPr lang="en-US" sz="1300" dirty="0"/>
              <a:t> de teams. </a:t>
            </a:r>
            <a:r>
              <a:rPr lang="en-US" sz="1300" dirty="0" err="1"/>
              <a:t>Evt</a:t>
            </a:r>
            <a:r>
              <a:rPr lang="en-US" sz="1300" dirty="0"/>
              <a:t>. met extra </a:t>
            </a:r>
            <a:r>
              <a:rPr lang="en-US" sz="1300" dirty="0" err="1"/>
              <a:t>ondersteuning</a:t>
            </a:r>
            <a:r>
              <a:rPr lang="en-US" sz="1300" dirty="0"/>
              <a:t> </a:t>
            </a:r>
          </a:p>
          <a:p>
            <a:pPr lvl="1" indent="-228600" defTabSz="914400">
              <a:defRPr/>
            </a:pPr>
            <a:r>
              <a:rPr lang="en-US" sz="1300" dirty="0" err="1"/>
              <a:t>Maandacties</a:t>
            </a:r>
            <a:r>
              <a:rPr lang="en-US" sz="1300" dirty="0"/>
              <a:t>,</a:t>
            </a:r>
          </a:p>
          <a:p>
            <a:pPr lvl="2" indent="-228600" defTabSz="914400">
              <a:defRPr/>
            </a:pPr>
            <a:r>
              <a:rPr lang="en-US" sz="1300" dirty="0" err="1"/>
              <a:t>Proeven</a:t>
            </a:r>
            <a:r>
              <a:rPr lang="en-US" sz="1300" dirty="0"/>
              <a:t>, </a:t>
            </a:r>
            <a:r>
              <a:rPr lang="en-US" sz="1300" dirty="0" err="1"/>
              <a:t>ruiken</a:t>
            </a:r>
            <a:r>
              <a:rPr lang="en-US" sz="1300" dirty="0"/>
              <a:t>, </a:t>
            </a:r>
            <a:r>
              <a:rPr lang="en-US" sz="1300" dirty="0" err="1"/>
              <a:t>voelen</a:t>
            </a:r>
            <a:r>
              <a:rPr lang="en-US" sz="1300" dirty="0"/>
              <a:t> van de </a:t>
            </a:r>
            <a:r>
              <a:rPr lang="en-US" sz="1300" dirty="0" err="1"/>
              <a:t>producten</a:t>
            </a:r>
            <a:r>
              <a:rPr lang="en-US" sz="1300" dirty="0"/>
              <a:t> door en voor </a:t>
            </a:r>
            <a:r>
              <a:rPr lang="en-US" sz="1300" dirty="0" err="1"/>
              <a:t>elke</a:t>
            </a:r>
            <a:r>
              <a:rPr lang="en-US" sz="1300" dirty="0"/>
              <a:t> </a:t>
            </a:r>
            <a:r>
              <a:rPr lang="en-US" sz="1300" dirty="0" err="1"/>
              <a:t>klant</a:t>
            </a:r>
            <a:endParaRPr lang="en-US" sz="1300" dirty="0"/>
          </a:p>
          <a:p>
            <a:pPr lvl="1" indent="-228600" defTabSz="914400">
              <a:defRPr/>
            </a:pPr>
            <a:r>
              <a:rPr lang="en-US" sz="1300" dirty="0" err="1"/>
              <a:t>Kortere</a:t>
            </a:r>
            <a:r>
              <a:rPr lang="en-US" sz="1300" dirty="0"/>
              <a:t> </a:t>
            </a:r>
            <a:r>
              <a:rPr lang="en-US" sz="1300" dirty="0" err="1"/>
              <a:t>lijnen</a:t>
            </a:r>
            <a:r>
              <a:rPr lang="en-US" sz="1300" dirty="0"/>
              <a:t> met </a:t>
            </a:r>
            <a:r>
              <a:rPr lang="en-US" sz="1300" dirty="0" err="1"/>
              <a:t>Hoevelaken</a:t>
            </a:r>
            <a:r>
              <a:rPr lang="en-US" sz="1300" dirty="0"/>
              <a:t>, </a:t>
            </a:r>
          </a:p>
          <a:p>
            <a:pPr indent="-228600" defTabSz="914400">
              <a:defRPr/>
            </a:pPr>
            <a:endParaRPr lang="en-US" sz="1300" dirty="0"/>
          </a:p>
        </p:txBody>
      </p:sp>
      <p:sp>
        <p:nvSpPr>
          <p:cNvPr id="10" name="Tijdelijke aanduiding voor inhoud 2">
            <a:extLst>
              <a:ext uri="{FF2B5EF4-FFF2-40B4-BE49-F238E27FC236}">
                <a16:creationId xmlns:a16="http://schemas.microsoft.com/office/drawing/2014/main" id="{42975011-E5F8-3BE6-8231-C52BF50CE03A}"/>
              </a:ext>
            </a:extLst>
          </p:cNvPr>
          <p:cNvSpPr txBox="1">
            <a:spLocks/>
          </p:cNvSpPr>
          <p:nvPr/>
        </p:nvSpPr>
        <p:spPr>
          <a:xfrm>
            <a:off x="405695" y="3140967"/>
            <a:ext cx="5167485" cy="3240361"/>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300" b="1" dirty="0" err="1"/>
              <a:t>Algemene</a:t>
            </a:r>
            <a:r>
              <a:rPr lang="en-US" sz="1300" b="1" dirty="0"/>
              <a:t> </a:t>
            </a:r>
            <a:r>
              <a:rPr lang="en-US" sz="1300" b="1" dirty="0" err="1"/>
              <a:t>informatie</a:t>
            </a:r>
            <a:r>
              <a:rPr lang="en-US" sz="1300" b="1" dirty="0"/>
              <a:t>:</a:t>
            </a:r>
          </a:p>
          <a:p>
            <a:pPr indent="-228600" defTabSz="914400">
              <a:defRPr/>
            </a:pPr>
            <a:r>
              <a:rPr lang="en-US" sz="1300" dirty="0" err="1"/>
              <a:t>Overleg</a:t>
            </a:r>
            <a:r>
              <a:rPr lang="en-US" sz="1300" dirty="0"/>
              <a:t> met Mariska of Danielle op </a:t>
            </a:r>
            <a:r>
              <a:rPr lang="en-US" sz="1300" dirty="0" err="1"/>
              <a:t>regelmatige</a:t>
            </a:r>
            <a:r>
              <a:rPr lang="en-US" sz="1300" dirty="0"/>
              <a:t> basis</a:t>
            </a:r>
          </a:p>
          <a:p>
            <a:pPr indent="-228600" defTabSz="914400">
              <a:defRPr/>
            </a:pPr>
            <a:r>
              <a:rPr lang="en-US" sz="1300" dirty="0" err="1"/>
              <a:t>Wij</a:t>
            </a:r>
            <a:r>
              <a:rPr lang="en-US" sz="1300" dirty="0"/>
              <a:t> </a:t>
            </a:r>
            <a:r>
              <a:rPr lang="en-US" sz="1300" dirty="0" err="1"/>
              <a:t>zullen</a:t>
            </a:r>
            <a:r>
              <a:rPr lang="en-US" sz="1300" dirty="0"/>
              <a:t> team </a:t>
            </a:r>
            <a:r>
              <a:rPr lang="en-US" sz="1300" dirty="0" err="1"/>
              <a:t>overleg</a:t>
            </a:r>
            <a:r>
              <a:rPr lang="en-US" sz="1300" dirty="0"/>
              <a:t> </a:t>
            </a:r>
            <a:r>
              <a:rPr lang="en-US" sz="1300" dirty="0" err="1"/>
              <a:t>initieren</a:t>
            </a:r>
            <a:r>
              <a:rPr lang="en-US" sz="1300" dirty="0"/>
              <a:t>, </a:t>
            </a:r>
            <a:r>
              <a:rPr lang="en-US" sz="1300" dirty="0" err="1"/>
              <a:t>probeer</a:t>
            </a:r>
            <a:r>
              <a:rPr lang="en-US" sz="1300" dirty="0"/>
              <a:t> </a:t>
            </a:r>
            <a:r>
              <a:rPr lang="en-US" sz="1300" dirty="0" err="1"/>
              <a:t>samen</a:t>
            </a:r>
            <a:r>
              <a:rPr lang="en-US" sz="1300" dirty="0"/>
              <a:t> </a:t>
            </a:r>
            <a:r>
              <a:rPr lang="en-US" sz="1300" dirty="0" err="1"/>
              <a:t>een</a:t>
            </a:r>
            <a:r>
              <a:rPr lang="en-US" sz="1300" dirty="0"/>
              <a:t> </a:t>
            </a:r>
            <a:r>
              <a:rPr lang="en-US" sz="1300" dirty="0" err="1"/>
              <a:t>geschikte</a:t>
            </a:r>
            <a:r>
              <a:rPr lang="en-US" sz="1300" dirty="0"/>
              <a:t> datum te </a:t>
            </a:r>
            <a:r>
              <a:rPr lang="en-US" sz="1300" dirty="0" err="1"/>
              <a:t>vinden</a:t>
            </a:r>
            <a:r>
              <a:rPr lang="en-US" sz="1300" dirty="0"/>
              <a:t>. </a:t>
            </a:r>
            <a:r>
              <a:rPr lang="en-US" sz="1300" dirty="0" err="1"/>
              <a:t>Liefst</a:t>
            </a:r>
            <a:r>
              <a:rPr lang="en-US" sz="1300" dirty="0"/>
              <a:t> </a:t>
            </a:r>
            <a:r>
              <a:rPr lang="en-US" sz="1300" dirty="0" err="1"/>
              <a:t>maandagmorgen</a:t>
            </a:r>
            <a:r>
              <a:rPr lang="en-US" sz="1300" dirty="0"/>
              <a:t>?</a:t>
            </a:r>
          </a:p>
          <a:p>
            <a:pPr indent="-228600" defTabSz="914400">
              <a:defRPr/>
            </a:pPr>
            <a:r>
              <a:rPr lang="en-US" sz="1300" dirty="0"/>
              <a:t>Alles is al </a:t>
            </a:r>
            <a:r>
              <a:rPr lang="en-US" sz="1300" dirty="0" err="1"/>
              <a:t>vastgelegd</a:t>
            </a:r>
            <a:r>
              <a:rPr lang="en-US" sz="1300" dirty="0"/>
              <a:t> maar </a:t>
            </a:r>
            <a:r>
              <a:rPr lang="en-US" sz="1300" dirty="0" err="1"/>
              <a:t>komt</a:t>
            </a:r>
            <a:r>
              <a:rPr lang="en-US" sz="1300" dirty="0"/>
              <a:t> nu </a:t>
            </a:r>
            <a:r>
              <a:rPr lang="en-US" sz="1300" dirty="0" err="1"/>
              <a:t>uit</a:t>
            </a:r>
            <a:r>
              <a:rPr lang="en-US" sz="1300" dirty="0"/>
              <a:t> in </a:t>
            </a:r>
            <a:r>
              <a:rPr lang="en-US" sz="1300" dirty="0" err="1"/>
              <a:t>een</a:t>
            </a:r>
            <a:r>
              <a:rPr lang="en-US" sz="1300" dirty="0"/>
              <a:t> Erica </a:t>
            </a:r>
            <a:r>
              <a:rPr lang="en-US" sz="1300" dirty="0" err="1"/>
              <a:t>Handboek</a:t>
            </a:r>
            <a:endParaRPr lang="en-US" sz="1300" dirty="0"/>
          </a:p>
          <a:p>
            <a:pPr lvl="1" indent="-228600" defTabSz="914400">
              <a:defRPr/>
            </a:pPr>
            <a:r>
              <a:rPr lang="en-US" sz="1100" dirty="0" err="1"/>
              <a:t>Dit</a:t>
            </a:r>
            <a:r>
              <a:rPr lang="en-US" sz="1100" dirty="0"/>
              <a:t> </a:t>
            </a:r>
            <a:r>
              <a:rPr lang="en-US" sz="1100" dirty="0" err="1"/>
              <a:t>volgt</a:t>
            </a:r>
            <a:r>
              <a:rPr lang="en-US" sz="1100" dirty="0"/>
              <a:t> op </a:t>
            </a:r>
            <a:r>
              <a:rPr lang="en-US" sz="1100" dirty="0" err="1"/>
              <a:t>korte</a:t>
            </a:r>
            <a:r>
              <a:rPr lang="en-US" sz="1100" dirty="0"/>
              <a:t> </a:t>
            </a:r>
            <a:r>
              <a:rPr lang="en-US" sz="1100" dirty="0" err="1"/>
              <a:t>termijn</a:t>
            </a:r>
            <a:r>
              <a:rPr lang="en-US" sz="1100" dirty="0"/>
              <a:t>, en voor de </a:t>
            </a:r>
            <a:r>
              <a:rPr lang="en-US" sz="1100" dirty="0" err="1"/>
              <a:t>meeste</a:t>
            </a:r>
            <a:r>
              <a:rPr lang="en-US" sz="1100" dirty="0"/>
              <a:t> </a:t>
            </a:r>
            <a:r>
              <a:rPr lang="en-US" sz="1100" dirty="0" err="1"/>
              <a:t>collega`s</a:t>
            </a:r>
            <a:r>
              <a:rPr lang="en-US" sz="1100" dirty="0"/>
              <a:t> standard maar </a:t>
            </a:r>
            <a:r>
              <a:rPr lang="en-US" sz="1100" dirty="0" err="1"/>
              <a:t>omdat</a:t>
            </a:r>
            <a:r>
              <a:rPr lang="en-US" sz="1100" dirty="0"/>
              <a:t> we </a:t>
            </a:r>
            <a:r>
              <a:rPr lang="en-US" sz="1100" dirty="0" err="1"/>
              <a:t>ook</a:t>
            </a:r>
            <a:r>
              <a:rPr lang="en-US" sz="1100" dirty="0"/>
              <a:t> met </a:t>
            </a:r>
            <a:r>
              <a:rPr lang="en-US" sz="1100" dirty="0" err="1"/>
              <a:t>veel</a:t>
            </a:r>
            <a:r>
              <a:rPr lang="en-US" sz="1100" dirty="0"/>
              <a:t> </a:t>
            </a:r>
            <a:r>
              <a:rPr lang="en-US" sz="1100" dirty="0" err="1"/>
              <a:t>nieuwe</a:t>
            </a:r>
            <a:r>
              <a:rPr lang="en-US" sz="1100" dirty="0"/>
              <a:t> </a:t>
            </a:r>
            <a:r>
              <a:rPr lang="en-US" sz="1100" dirty="0" err="1"/>
              <a:t>collega`s</a:t>
            </a:r>
            <a:r>
              <a:rPr lang="en-US" sz="1100" dirty="0"/>
              <a:t> </a:t>
            </a:r>
            <a:r>
              <a:rPr lang="en-US" sz="1100" dirty="0" err="1"/>
              <a:t>zijn</a:t>
            </a:r>
            <a:r>
              <a:rPr lang="en-US" sz="1100" dirty="0"/>
              <a:t> </a:t>
            </a:r>
            <a:r>
              <a:rPr lang="en-US" sz="1100" dirty="0" err="1"/>
              <a:t>wil</a:t>
            </a:r>
            <a:r>
              <a:rPr lang="en-US" sz="1100" dirty="0"/>
              <a:t> </a:t>
            </a:r>
            <a:r>
              <a:rPr lang="en-US" sz="1100" dirty="0" err="1"/>
              <a:t>ik</a:t>
            </a:r>
            <a:r>
              <a:rPr lang="en-US" sz="1100" dirty="0"/>
              <a:t> </a:t>
            </a:r>
            <a:r>
              <a:rPr lang="en-US" sz="1100" dirty="0" err="1"/>
              <a:t>iedereen</a:t>
            </a:r>
            <a:r>
              <a:rPr lang="en-US" sz="1100" dirty="0"/>
              <a:t> </a:t>
            </a:r>
            <a:r>
              <a:rPr lang="en-US" sz="1100" dirty="0" err="1"/>
              <a:t>vragen</a:t>
            </a:r>
            <a:r>
              <a:rPr lang="en-US" sz="1100" dirty="0"/>
              <a:t> </a:t>
            </a:r>
            <a:r>
              <a:rPr lang="en-US" sz="1100" dirty="0" err="1"/>
              <a:t>hier</a:t>
            </a:r>
            <a:r>
              <a:rPr lang="en-US" sz="1100" dirty="0"/>
              <a:t> </a:t>
            </a:r>
            <a:r>
              <a:rPr lang="en-US" sz="1100" dirty="0" err="1"/>
              <a:t>doorheen</a:t>
            </a:r>
            <a:r>
              <a:rPr lang="en-US" sz="1100" dirty="0"/>
              <a:t> te </a:t>
            </a:r>
            <a:r>
              <a:rPr lang="en-US" sz="1100" dirty="0" err="1"/>
              <a:t>lopen</a:t>
            </a:r>
            <a:r>
              <a:rPr lang="en-US" sz="1000" dirty="0"/>
              <a:t>.</a:t>
            </a:r>
          </a:p>
          <a:p>
            <a:pPr indent="-228600" defTabSz="914400">
              <a:defRPr/>
            </a:pPr>
            <a:r>
              <a:rPr lang="en-US" sz="1300" dirty="0"/>
              <a:t>Er </a:t>
            </a:r>
            <a:r>
              <a:rPr lang="en-US" sz="1300" dirty="0" err="1"/>
              <a:t>komen</a:t>
            </a:r>
            <a:r>
              <a:rPr lang="en-US" sz="1300" dirty="0"/>
              <a:t> voor Erica </a:t>
            </a:r>
            <a:r>
              <a:rPr lang="en-US" sz="1300" dirty="0" err="1"/>
              <a:t>producten</a:t>
            </a:r>
            <a:r>
              <a:rPr lang="en-US" sz="1300" dirty="0"/>
              <a:t> </a:t>
            </a:r>
            <a:r>
              <a:rPr lang="en-US" sz="1300" dirty="0" err="1"/>
              <a:t>prijsverhogingen</a:t>
            </a:r>
            <a:r>
              <a:rPr lang="en-US" sz="1300" dirty="0"/>
              <a:t> </a:t>
            </a:r>
            <a:r>
              <a:rPr lang="en-US" sz="1300" dirty="0" err="1"/>
              <a:t>aan</a:t>
            </a:r>
            <a:r>
              <a:rPr lang="en-US" sz="1300" dirty="0"/>
              <a:t>. Het </a:t>
            </a:r>
            <a:r>
              <a:rPr lang="en-US" sz="1300" dirty="0" err="1"/>
              <a:t>zal</a:t>
            </a:r>
            <a:r>
              <a:rPr lang="en-US" sz="1300" dirty="0"/>
              <a:t> </a:t>
            </a:r>
            <a:r>
              <a:rPr lang="en-US" sz="1300" dirty="0" err="1"/>
              <a:t>deze</a:t>
            </a:r>
            <a:r>
              <a:rPr lang="en-US" sz="1300" dirty="0"/>
              <a:t> week </a:t>
            </a:r>
            <a:r>
              <a:rPr lang="en-US" sz="1300" dirty="0" err="1"/>
              <a:t>aangekondigd</a:t>
            </a:r>
            <a:r>
              <a:rPr lang="en-US" sz="1300" dirty="0"/>
              <a:t> en </a:t>
            </a:r>
            <a:r>
              <a:rPr lang="en-US" sz="1300" dirty="0" err="1"/>
              <a:t>doorgevoerd</a:t>
            </a:r>
            <a:r>
              <a:rPr lang="en-US" sz="1300" dirty="0"/>
              <a:t> </a:t>
            </a:r>
            <a:r>
              <a:rPr lang="en-US" sz="1300" dirty="0" err="1"/>
              <a:t>worden</a:t>
            </a:r>
            <a:r>
              <a:rPr lang="en-US" sz="1300" dirty="0"/>
              <a:t>. Hou </a:t>
            </a:r>
            <a:r>
              <a:rPr lang="en-US" sz="1300" dirty="0" err="1"/>
              <a:t>hier</a:t>
            </a:r>
            <a:r>
              <a:rPr lang="en-US" sz="1300" dirty="0"/>
              <a:t> </a:t>
            </a:r>
            <a:r>
              <a:rPr lang="en-US" sz="1300" dirty="0" err="1"/>
              <a:t>svp</a:t>
            </a:r>
            <a:r>
              <a:rPr lang="en-US" sz="1300" dirty="0"/>
              <a:t> </a:t>
            </a:r>
            <a:r>
              <a:rPr lang="en-US" sz="1300" dirty="0" err="1"/>
              <a:t>rekening</a:t>
            </a:r>
            <a:r>
              <a:rPr lang="en-US" sz="1300" dirty="0"/>
              <a:t> mee.</a:t>
            </a:r>
          </a:p>
          <a:p>
            <a:pPr indent="-228600" defTabSz="914400">
              <a:defRPr/>
            </a:pPr>
            <a:endParaRPr lang="en-US" sz="1300" dirty="0"/>
          </a:p>
          <a:p>
            <a:pPr indent="-228600" defTabSz="914400">
              <a:defRPr/>
            </a:pPr>
            <a:endParaRPr lang="en-US" sz="1300" dirty="0"/>
          </a:p>
          <a:p>
            <a:pPr indent="-228600" defTabSz="914400">
              <a:defRPr/>
            </a:pPr>
            <a:endParaRPr lang="en-US" sz="1300" dirty="0"/>
          </a:p>
        </p:txBody>
      </p:sp>
    </p:spTree>
    <p:extLst>
      <p:ext uri="{BB962C8B-B14F-4D97-AF65-F5344CB8AC3E}">
        <p14:creationId xmlns:p14="http://schemas.microsoft.com/office/powerpoint/2010/main" val="8222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ndertitel 3"/>
          <p:cNvSpPr>
            <a:spLocks noGrp="1"/>
          </p:cNvSpPr>
          <p:nvPr>
            <p:ph type="subTitle" idx="1"/>
          </p:nvPr>
        </p:nvSpPr>
        <p:spPr>
          <a:xfrm>
            <a:off x="482598" y="3849845"/>
            <a:ext cx="4089402" cy="2189214"/>
          </a:xfrm>
        </p:spPr>
        <p:txBody>
          <a:bodyPr vert="horz" lIns="91440" tIns="45720" rIns="91440" bIns="45720" rtlCol="0">
            <a:normAutofit/>
          </a:bodyPr>
          <a:lstStyle/>
          <a:p>
            <a:pPr defTabSz="914400" fontAlgn="auto">
              <a:spcBef>
                <a:spcPts val="1000"/>
              </a:spcBef>
              <a:spcAft>
                <a:spcPts val="0"/>
              </a:spcAft>
              <a:defRPr/>
            </a:pPr>
            <a:r>
              <a:rPr lang="en-US" sz="2400" b="1"/>
              <a:t> </a:t>
            </a:r>
          </a:p>
          <a:p>
            <a:pPr defTabSz="914400" fontAlgn="auto">
              <a:spcBef>
                <a:spcPts val="1000"/>
              </a:spcBef>
              <a:spcAft>
                <a:spcPts val="0"/>
              </a:spcAft>
              <a:defRPr/>
            </a:pPr>
            <a:endParaRPr lang="en-US" sz="2400" b="1"/>
          </a:p>
          <a:p>
            <a:pPr defTabSz="914400" fontAlgn="auto">
              <a:spcBef>
                <a:spcPts val="1000"/>
              </a:spcBef>
              <a:spcAft>
                <a:spcPts val="0"/>
              </a:spcAft>
              <a:defRPr/>
            </a:pPr>
            <a:endParaRPr lang="en-US" sz="2400" b="1"/>
          </a:p>
          <a:p>
            <a:pPr defTabSz="914400" fontAlgn="auto">
              <a:spcBef>
                <a:spcPts val="1000"/>
              </a:spcBef>
              <a:spcAft>
                <a:spcPts val="0"/>
              </a:spcAft>
              <a:defRPr/>
            </a:pPr>
            <a:endParaRPr lang="en-US" sz="2400"/>
          </a:p>
        </p:txBody>
      </p:sp>
      <p:sp>
        <p:nvSpPr>
          <p:cNvPr id="23" name="Freeform: Shape 22">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3568" y="0"/>
            <a:ext cx="125936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25" name="Oval 24">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761" y="400837"/>
            <a:ext cx="267755"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fbeelding 13">
            <a:extLst>
              <a:ext uri="{FF2B5EF4-FFF2-40B4-BE49-F238E27FC236}">
                <a16:creationId xmlns:a16="http://schemas.microsoft.com/office/drawing/2014/main" id="{EFBB2C6E-801F-4FBD-8F52-DCAD9A632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164" y="1017472"/>
            <a:ext cx="2395724" cy="2395724"/>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2" name="Afbeelding 11">
            <a:extLst>
              <a:ext uri="{FF2B5EF4-FFF2-40B4-BE49-F238E27FC236}">
                <a16:creationId xmlns:a16="http://schemas.microsoft.com/office/drawing/2014/main" id="{F3A2E397-AD42-411E-A95D-1423E7A2BF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491" y="3530230"/>
            <a:ext cx="1816949" cy="1630712"/>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7" name="Freeform: Shape 26">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27" y="6356350"/>
            <a:ext cx="908891"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7481485" y="5853103"/>
            <a:ext cx="1321324"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pic>
        <p:nvPicPr>
          <p:cNvPr id="6" name="Picture 2" descr="C:\Users\Zijerveld\Desktop\Erica\promotie, online, offline\NS 25.11.2014\Erica_logo_final_PO_herbals_1080x651_P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F124FA42-B05B-48E1-8203-BEF0519FD68B}"/>
              </a:ext>
            </a:extLst>
          </p:cNvPr>
          <p:cNvSpPr/>
          <p:nvPr/>
        </p:nvSpPr>
        <p:spPr>
          <a:xfrm>
            <a:off x="539552" y="116632"/>
            <a:ext cx="7704336" cy="5570756"/>
          </a:xfrm>
          <a:prstGeom prst="rect">
            <a:avLst/>
          </a:prstGeom>
        </p:spPr>
        <p:txBody>
          <a:bodyPr wrap="square">
            <a:spAutoFit/>
          </a:bodyPr>
          <a:lstStyle/>
          <a:p>
            <a:pPr>
              <a:spcAft>
                <a:spcPts val="600"/>
              </a:spcAft>
            </a:pPr>
            <a:endParaRPr lang="nl-NL" sz="1100" dirty="0"/>
          </a:p>
          <a:p>
            <a:pPr>
              <a:spcAft>
                <a:spcPts val="600"/>
              </a:spcAft>
            </a:pPr>
            <a:r>
              <a:rPr lang="nl-NL" dirty="0"/>
              <a:t>Instore promoties</a:t>
            </a:r>
          </a:p>
          <a:p>
            <a:pPr>
              <a:spcAft>
                <a:spcPts val="600"/>
              </a:spcAft>
            </a:pPr>
            <a:endParaRPr lang="nl-NL" dirty="0"/>
          </a:p>
          <a:p>
            <a:pPr marL="285750" indent="-285750">
              <a:spcAft>
                <a:spcPts val="600"/>
              </a:spcAft>
              <a:buFontTx/>
              <a:buChar char="-"/>
            </a:pPr>
            <a:r>
              <a:rPr lang="nl-NL" dirty="0"/>
              <a:t>Samenwerking binnen Erica</a:t>
            </a:r>
          </a:p>
          <a:p>
            <a:pPr marL="285750" indent="-285750">
              <a:spcAft>
                <a:spcPts val="600"/>
              </a:spcAft>
              <a:buFontTx/>
              <a:buChar char="-"/>
            </a:pPr>
            <a:r>
              <a:rPr lang="nl-NL" dirty="0"/>
              <a:t>Maandacties</a:t>
            </a:r>
          </a:p>
          <a:p>
            <a:pPr marL="285750" indent="-285750">
              <a:spcAft>
                <a:spcPts val="600"/>
              </a:spcAft>
              <a:buFontTx/>
              <a:buChar char="-"/>
            </a:pPr>
            <a:r>
              <a:rPr lang="nl-NL" dirty="0"/>
              <a:t>Testers in de winkels</a:t>
            </a:r>
          </a:p>
          <a:p>
            <a:pPr marL="742950" lvl="1" indent="-285750">
              <a:spcAft>
                <a:spcPts val="600"/>
              </a:spcAft>
              <a:buFontTx/>
              <a:buChar char="-"/>
            </a:pPr>
            <a:r>
              <a:rPr lang="nl-NL" dirty="0"/>
              <a:t>Biedt ze de klanten aan</a:t>
            </a:r>
          </a:p>
          <a:p>
            <a:pPr marL="742950" lvl="1" indent="-285750">
              <a:spcAft>
                <a:spcPts val="600"/>
              </a:spcAft>
              <a:buFontTx/>
              <a:buChar char="-"/>
            </a:pPr>
            <a:r>
              <a:rPr lang="nl-NL" dirty="0"/>
              <a:t>Laat de klant producten proberen:</a:t>
            </a:r>
          </a:p>
          <a:p>
            <a:pPr marL="1200150" lvl="2" indent="-285750">
              <a:spcAft>
                <a:spcPts val="600"/>
              </a:spcAft>
              <a:buFontTx/>
              <a:buChar char="-"/>
            </a:pPr>
            <a:r>
              <a:rPr lang="nl-NL" dirty="0"/>
              <a:t>Wassen, voelen, smeren, </a:t>
            </a:r>
            <a:r>
              <a:rPr lang="nl-NL" dirty="0" err="1"/>
              <a:t>etc</a:t>
            </a:r>
            <a:r>
              <a:rPr lang="nl-NL" dirty="0"/>
              <a:t>…</a:t>
            </a:r>
          </a:p>
          <a:p>
            <a:pPr marL="285750" indent="-285750">
              <a:spcAft>
                <a:spcPts val="600"/>
              </a:spcAft>
              <a:buFontTx/>
              <a:buChar char="-"/>
            </a:pPr>
            <a:r>
              <a:rPr lang="nl-NL" dirty="0"/>
              <a:t>Zorg dat de klant zich welkom voelt.</a:t>
            </a:r>
          </a:p>
          <a:p>
            <a:pPr marL="285750" indent="-285750">
              <a:spcAft>
                <a:spcPts val="600"/>
              </a:spcAft>
              <a:buFontTx/>
              <a:buChar char="-"/>
            </a:pPr>
            <a:r>
              <a:rPr lang="nl-NL" dirty="0"/>
              <a:t>Cross Promotion Sociale media, </a:t>
            </a:r>
          </a:p>
          <a:p>
            <a:pPr marL="742950" lvl="1" indent="-285750">
              <a:spcAft>
                <a:spcPts val="600"/>
              </a:spcAft>
              <a:buFontTx/>
              <a:buChar char="-"/>
            </a:pPr>
            <a:r>
              <a:rPr lang="nl-NL" dirty="0"/>
              <a:t>QR code voor Instagram volgt</a:t>
            </a:r>
          </a:p>
          <a:p>
            <a:pPr marL="742950" lvl="1" indent="-285750">
              <a:spcAft>
                <a:spcPts val="600"/>
              </a:spcAft>
              <a:buFontTx/>
              <a:buChar char="-"/>
            </a:pPr>
            <a:r>
              <a:rPr lang="nl-NL" dirty="0"/>
              <a:t>Email nieuwsbrieven inschrijvingen</a:t>
            </a:r>
          </a:p>
          <a:p>
            <a:pPr marL="1200150" lvl="2" indent="-285750">
              <a:spcAft>
                <a:spcPts val="600"/>
              </a:spcAft>
              <a:buFontTx/>
              <a:buChar char="-"/>
            </a:pPr>
            <a:r>
              <a:rPr lang="nl-NL" dirty="0"/>
              <a:t>Exclusieve content, aanbevelingen, kortingen</a:t>
            </a:r>
          </a:p>
          <a:p>
            <a:pPr marL="1200150" lvl="2" indent="-285750">
              <a:spcAft>
                <a:spcPts val="600"/>
              </a:spcAft>
              <a:buFontTx/>
              <a:buChar char="-"/>
            </a:pPr>
            <a:r>
              <a:rPr lang="nl-NL" dirty="0"/>
              <a:t>Feedback en interactie geeft kans om te leren.</a:t>
            </a:r>
          </a:p>
          <a:p>
            <a:pPr>
              <a:spcAft>
                <a:spcPts val="600"/>
              </a:spcAft>
            </a:pPr>
            <a:r>
              <a:rPr lang="nl-NL" dirty="0"/>
              <a:t>	</a:t>
            </a:r>
          </a:p>
        </p:txBody>
      </p:sp>
    </p:spTree>
    <p:extLst>
      <p:ext uri="{BB962C8B-B14F-4D97-AF65-F5344CB8AC3E}">
        <p14:creationId xmlns:p14="http://schemas.microsoft.com/office/powerpoint/2010/main" val="396038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16" name="Freeform: Shape 174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8" name="Oval 174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C:\Users\Premium\Desktop\2105duurzaam.jpg">
            <a:extLst>
              <a:ext uri="{FF2B5EF4-FFF2-40B4-BE49-F238E27FC236}">
                <a16:creationId xmlns:a16="http://schemas.microsoft.com/office/drawing/2014/main" id="{01C6F632-BCCE-49BD-B31C-E57E1B526DEE}"/>
              </a:ext>
            </a:extLst>
          </p:cNvPr>
          <p:cNvPicPr>
            <a:picLocks noChangeAspect="1" noChangeArrowheads="1"/>
          </p:cNvPicPr>
          <p:nvPr/>
        </p:nvPicPr>
        <p:blipFill>
          <a:blip r:embed="rId3"/>
          <a:stretch>
            <a:fillRect/>
          </a:stretch>
        </p:blipFill>
        <p:spPr bwMode="auto">
          <a:xfrm>
            <a:off x="6444208" y="1689117"/>
            <a:ext cx="2306967" cy="230696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17420" name="Freeform: Shape 174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422" name="Straight Connector 174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424" name="Freeform: Shape 174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7426" name="Freeform: Shape 174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28" name="Freeform: Shape 1742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8" name="Picture 2" descr="C:\Users\Zijerveld\Desktop\Erica\promotie, online, offline\NS 25.11.2014\Erica_logo_final_PO_herbals_1080x651_P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A6551887-5CAD-8EE3-550C-E5E7DDA63EE9}"/>
              </a:ext>
            </a:extLst>
          </p:cNvPr>
          <p:cNvSpPr>
            <a:spLocks noGrp="1"/>
          </p:cNvSpPr>
          <p:nvPr>
            <p:ph idx="1"/>
          </p:nvPr>
        </p:nvSpPr>
        <p:spPr/>
        <p:txBody>
          <a:bodyPr/>
          <a:lstStyle/>
          <a:p>
            <a:pPr marL="342900" lvl="0" indent="-342900">
              <a:buFont typeface="+mj-lt"/>
              <a:buAutoNum type="arabicPeriod"/>
            </a:pPr>
            <a:r>
              <a:rPr lang="de-DE" sz="1800" dirty="0">
                <a:effectLst/>
                <a:latin typeface="Calibri" panose="020F0502020204030204" pitchFamily="34" charset="0"/>
                <a:ea typeface="Times New Roman" panose="02020603050405020304" pitchFamily="18" charset="0"/>
              </a:rPr>
              <a:t>Anti </a:t>
            </a:r>
            <a:r>
              <a:rPr lang="de-DE" sz="1800" dirty="0" err="1">
                <a:effectLst/>
                <a:latin typeface="Calibri" panose="020F0502020204030204" pitchFamily="34" charset="0"/>
                <a:ea typeface="Times New Roman" panose="02020603050405020304" pitchFamily="18" charset="0"/>
              </a:rPr>
              <a:t>Aging</a:t>
            </a:r>
            <a:r>
              <a:rPr lang="de-DE" sz="1800" dirty="0">
                <a:effectLst/>
                <a:latin typeface="Calibri" panose="020F0502020204030204" pitchFamily="34" charset="0"/>
                <a:ea typeface="Times New Roman" panose="02020603050405020304" pitchFamily="18" charset="0"/>
              </a:rPr>
              <a:t> Serum 15/30 ml, mit Vitamin C</a:t>
            </a:r>
            <a:endParaRPr lang="nl-NL" sz="1800" dirty="0">
              <a:effectLst/>
              <a:latin typeface="Calibri" panose="020F0502020204030204" pitchFamily="34" charset="0"/>
              <a:ea typeface="Aptos" panose="020B0004020202020204" pitchFamily="34" charset="0"/>
            </a:endParaRPr>
          </a:p>
          <a:p>
            <a:pPr marL="342900" lvl="0" indent="-342900">
              <a:buFont typeface="+mj-lt"/>
              <a:buAutoNum type="arabicPeriod"/>
            </a:pPr>
            <a:r>
              <a:rPr lang="de-DE" sz="1800" dirty="0">
                <a:effectLst/>
                <a:latin typeface="Calibri" panose="020F0502020204030204" pitchFamily="34" charset="0"/>
                <a:ea typeface="Times New Roman" panose="02020603050405020304" pitchFamily="18" charset="0"/>
              </a:rPr>
              <a:t>Anti </a:t>
            </a:r>
            <a:r>
              <a:rPr lang="de-DE" sz="1800" dirty="0" err="1">
                <a:effectLst/>
                <a:latin typeface="Calibri" panose="020F0502020204030204" pitchFamily="34" charset="0"/>
                <a:ea typeface="Times New Roman" panose="02020603050405020304" pitchFamily="18" charset="0"/>
              </a:rPr>
              <a:t>Aging</a:t>
            </a:r>
            <a:r>
              <a:rPr lang="de-DE" sz="1800" dirty="0">
                <a:effectLst/>
                <a:latin typeface="Calibri" panose="020F0502020204030204" pitchFamily="34" charset="0"/>
                <a:ea typeface="Times New Roman" panose="02020603050405020304" pitchFamily="18" charset="0"/>
              </a:rPr>
              <a:t> Serum 15/30 ml, Anti-Falten/Peptide</a:t>
            </a:r>
            <a:endParaRPr lang="nl-NL" sz="1800" dirty="0">
              <a:effectLst/>
              <a:latin typeface="Calibri" panose="020F0502020204030204" pitchFamily="34" charset="0"/>
              <a:ea typeface="Aptos" panose="020B0004020202020204" pitchFamily="34" charset="0"/>
            </a:endParaRPr>
          </a:p>
          <a:p>
            <a:pPr marL="342900" lvl="0" indent="-342900">
              <a:buFont typeface="+mj-lt"/>
              <a:buAutoNum type="arabicPeriod"/>
            </a:pPr>
            <a:r>
              <a:rPr lang="de-DE" sz="1800" dirty="0">
                <a:effectLst/>
                <a:latin typeface="Calibri" panose="020F0502020204030204" pitchFamily="34" charset="0"/>
                <a:ea typeface="Times New Roman" panose="02020603050405020304" pitchFamily="18" charset="0"/>
              </a:rPr>
              <a:t>Anti </a:t>
            </a:r>
            <a:r>
              <a:rPr lang="de-DE" sz="1800" dirty="0" err="1">
                <a:effectLst/>
                <a:latin typeface="Calibri" panose="020F0502020204030204" pitchFamily="34" charset="0"/>
                <a:ea typeface="Times New Roman" panose="02020603050405020304" pitchFamily="18" charset="0"/>
              </a:rPr>
              <a:t>Aging</a:t>
            </a:r>
            <a:r>
              <a:rPr lang="de-DE" sz="1800" dirty="0">
                <a:effectLst/>
                <a:latin typeface="Calibri" panose="020F0502020204030204" pitchFamily="34" charset="0"/>
                <a:ea typeface="Times New Roman" panose="02020603050405020304" pitchFamily="18" charset="0"/>
              </a:rPr>
              <a:t> Serum 15/30 ml, Anti-Aging/</a:t>
            </a:r>
            <a:r>
              <a:rPr lang="de-DE" sz="1800" dirty="0" err="1">
                <a:effectLst/>
                <a:latin typeface="Calibri" panose="020F0502020204030204" pitchFamily="34" charset="0"/>
                <a:ea typeface="Times New Roman" panose="02020603050405020304" pitchFamily="18" charset="0"/>
              </a:rPr>
              <a:t>Niacinamide</a:t>
            </a:r>
            <a:endParaRPr lang="nl-NL" sz="1800" dirty="0">
              <a:effectLst/>
              <a:latin typeface="Calibri" panose="020F0502020204030204" pitchFamily="34" charset="0"/>
              <a:ea typeface="Aptos" panose="020B0004020202020204" pitchFamily="34" charset="0"/>
            </a:endParaRPr>
          </a:p>
          <a:p>
            <a:pPr marL="342900" lvl="0" indent="-342900">
              <a:buFont typeface="+mj-lt"/>
              <a:buAutoNum type="arabicPeriod"/>
            </a:pPr>
            <a:r>
              <a:rPr lang="de-DE" sz="1800" dirty="0">
                <a:effectLst/>
                <a:latin typeface="Calibri" panose="020F0502020204030204" pitchFamily="34" charset="0"/>
                <a:ea typeface="Times New Roman" panose="02020603050405020304" pitchFamily="18" charset="0"/>
              </a:rPr>
              <a:t>Anti </a:t>
            </a:r>
            <a:r>
              <a:rPr lang="de-DE" sz="1800" dirty="0" err="1">
                <a:effectLst/>
                <a:latin typeface="Calibri" panose="020F0502020204030204" pitchFamily="34" charset="0"/>
                <a:ea typeface="Times New Roman" panose="02020603050405020304" pitchFamily="18" charset="0"/>
              </a:rPr>
              <a:t>Aging</a:t>
            </a:r>
            <a:r>
              <a:rPr lang="de-DE" sz="1800" dirty="0">
                <a:effectLst/>
                <a:latin typeface="Calibri" panose="020F0502020204030204" pitchFamily="34" charset="0"/>
                <a:ea typeface="Times New Roman" panose="02020603050405020304" pitchFamily="18" charset="0"/>
              </a:rPr>
              <a:t> Serum 15/30 ml, Detox/Zellschutz</a:t>
            </a:r>
            <a:endParaRPr lang="nl-NL" sz="1800" dirty="0">
              <a:effectLst/>
              <a:latin typeface="Calibri" panose="020F0502020204030204" pitchFamily="34" charset="0"/>
              <a:ea typeface="Aptos" panose="020B0004020202020204" pitchFamily="34" charset="0"/>
            </a:endParaRPr>
          </a:p>
          <a:p>
            <a:pPr marL="342900" lvl="0" indent="-342900">
              <a:buFont typeface="+mj-lt"/>
              <a:buAutoNum type="arabicPeriod"/>
            </a:pPr>
            <a:r>
              <a:rPr lang="de-DE" sz="1800" dirty="0">
                <a:effectLst/>
                <a:latin typeface="Calibri" panose="020F0502020204030204" pitchFamily="34" charset="0"/>
                <a:ea typeface="Times New Roman" panose="02020603050405020304" pitchFamily="18" charset="0"/>
              </a:rPr>
              <a:t>Anti </a:t>
            </a:r>
            <a:r>
              <a:rPr lang="de-DE" sz="1800" dirty="0" err="1">
                <a:effectLst/>
                <a:latin typeface="Calibri" panose="020F0502020204030204" pitchFamily="34" charset="0"/>
                <a:ea typeface="Times New Roman" panose="02020603050405020304" pitchFamily="18" charset="0"/>
              </a:rPr>
              <a:t>Aging</a:t>
            </a:r>
            <a:r>
              <a:rPr lang="de-DE" sz="1800" dirty="0">
                <a:effectLst/>
                <a:latin typeface="Calibri" panose="020F0502020204030204" pitchFamily="34" charset="0"/>
                <a:ea typeface="Times New Roman" panose="02020603050405020304" pitchFamily="18" charset="0"/>
              </a:rPr>
              <a:t> Serum 15/30 ml, Collagen Boost</a:t>
            </a:r>
            <a:endParaRPr lang="nl-NL" sz="1800" dirty="0">
              <a:effectLst/>
              <a:latin typeface="Calibri" panose="020F0502020204030204" pitchFamily="34" charset="0"/>
              <a:ea typeface="Aptos" panose="020B0004020202020204" pitchFamily="34" charset="0"/>
            </a:endParaRPr>
          </a:p>
          <a:p>
            <a:pPr marL="342900" lvl="0" indent="-342900">
              <a:buFont typeface="+mj-lt"/>
              <a:buAutoNum type="arabicPeriod"/>
            </a:pPr>
            <a:r>
              <a:rPr lang="de-DE" sz="1800" dirty="0" err="1">
                <a:effectLst/>
                <a:latin typeface="Calibri" panose="020F0502020204030204" pitchFamily="34" charset="0"/>
                <a:ea typeface="Times New Roman" panose="02020603050405020304" pitchFamily="18" charset="0"/>
              </a:rPr>
              <a:t>Firming</a:t>
            </a:r>
            <a:r>
              <a:rPr lang="de-DE" sz="1800" dirty="0">
                <a:effectLst/>
                <a:latin typeface="Calibri" panose="020F0502020204030204" pitchFamily="34" charset="0"/>
                <a:ea typeface="Times New Roman" panose="02020603050405020304" pitchFamily="18" charset="0"/>
              </a:rPr>
              <a:t> Eye Gel, für Augen</a:t>
            </a:r>
            <a:endParaRPr lang="nl-NL" sz="1800" dirty="0">
              <a:effectLst/>
              <a:latin typeface="Calibri" panose="020F0502020204030204" pitchFamily="34" charset="0"/>
              <a:ea typeface="Aptos" panose="020B0004020202020204" pitchFamily="34" charset="0"/>
            </a:endParaRPr>
          </a:p>
          <a:p>
            <a:pPr marL="342900" lvl="0" indent="-342900">
              <a:buFont typeface="+mj-lt"/>
              <a:buAutoNum type="arabicPeriod"/>
            </a:pPr>
            <a:r>
              <a:rPr lang="de-DE" sz="1800" dirty="0" err="1">
                <a:effectLst/>
                <a:latin typeface="Calibri" panose="020F0502020204030204" pitchFamily="34" charset="0"/>
                <a:ea typeface="Times New Roman" panose="02020603050405020304" pitchFamily="18" charset="0"/>
              </a:rPr>
              <a:t>Firming</a:t>
            </a:r>
            <a:r>
              <a:rPr lang="de-DE" sz="1800" dirty="0">
                <a:effectLst/>
                <a:latin typeface="Calibri" panose="020F0502020204030204" pitchFamily="34" charset="0"/>
                <a:ea typeface="Times New Roman" panose="02020603050405020304" pitchFamily="18" charset="0"/>
              </a:rPr>
              <a:t> Cream mit Collagen/Peptiden/</a:t>
            </a:r>
            <a:r>
              <a:rPr lang="de-DE" sz="1800" dirty="0" err="1">
                <a:effectLst/>
                <a:latin typeface="Calibri" panose="020F0502020204030204" pitchFamily="34" charset="0"/>
                <a:ea typeface="Times New Roman" panose="02020603050405020304" pitchFamily="18" charset="0"/>
              </a:rPr>
              <a:t>Niacinamide</a:t>
            </a:r>
            <a:endParaRPr lang="nl-NL" sz="1800" dirty="0">
              <a:effectLst/>
              <a:latin typeface="Calibri" panose="020F0502020204030204" pitchFamily="34" charset="0"/>
              <a:ea typeface="Aptos" panose="020B0004020202020204" pitchFamily="34" charset="0"/>
            </a:endParaRPr>
          </a:p>
          <a:p>
            <a:pPr marL="342900" lvl="0" indent="-342900">
              <a:buFont typeface="+mj-lt"/>
              <a:buAutoNum type="arabicPeriod"/>
            </a:pPr>
            <a:r>
              <a:rPr lang="de-DE" sz="1800" dirty="0" err="1">
                <a:effectLst/>
                <a:latin typeface="Calibri" panose="020F0502020204030204" pitchFamily="34" charset="0"/>
                <a:ea typeface="Times New Roman" panose="02020603050405020304" pitchFamily="18" charset="0"/>
              </a:rPr>
              <a:t>Firming</a:t>
            </a:r>
            <a:r>
              <a:rPr lang="de-DE" sz="1800" dirty="0">
                <a:effectLst/>
                <a:latin typeface="Calibri" panose="020F0502020204030204" pitchFamily="34" charset="0"/>
                <a:ea typeface="Times New Roman" panose="02020603050405020304" pitchFamily="18" charset="0"/>
              </a:rPr>
              <a:t> Serum</a:t>
            </a:r>
            <a:endParaRPr lang="nl-NL"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nl-NL" sz="1800" dirty="0">
                <a:latin typeface="Calibri" panose="020F0502020204030204" pitchFamily="34" charset="0"/>
                <a:ea typeface="Aptos" panose="020B0004020202020204" pitchFamily="34" charset="0"/>
              </a:rPr>
              <a:t>Droogshampoo </a:t>
            </a:r>
            <a:r>
              <a:rPr lang="nl-NL" sz="1800" dirty="0" err="1">
                <a:latin typeface="Calibri" panose="020F0502020204030204" pitchFamily="34" charset="0"/>
                <a:ea typeface="Aptos" panose="020B0004020202020204" pitchFamily="34" charset="0"/>
              </a:rPr>
              <a:t>Sensitive</a:t>
            </a:r>
            <a:endParaRPr lang="nl-NL" sz="1800" dirty="0">
              <a:latin typeface="Calibri" panose="020F0502020204030204" pitchFamily="34" charset="0"/>
              <a:ea typeface="Aptos" panose="020B0004020202020204" pitchFamily="34" charset="0"/>
            </a:endParaRPr>
          </a:p>
          <a:p>
            <a:pPr marL="342900" lvl="0" indent="-342900">
              <a:buFont typeface="+mj-lt"/>
              <a:buAutoNum type="arabicPeriod"/>
            </a:pPr>
            <a:r>
              <a:rPr lang="nl-NL" sz="1800" dirty="0">
                <a:latin typeface="Calibri" panose="020F0502020204030204" pitchFamily="34" charset="0"/>
                <a:ea typeface="Aptos" panose="020B0004020202020204" pitchFamily="34" charset="0"/>
              </a:rPr>
              <a:t>Droogshampoo </a:t>
            </a:r>
            <a:r>
              <a:rPr lang="nl-NL" sz="1800" dirty="0" err="1">
                <a:latin typeface="Calibri" panose="020F0502020204030204" pitchFamily="34" charset="0"/>
                <a:ea typeface="Aptos" panose="020B0004020202020204" pitchFamily="34" charset="0"/>
              </a:rPr>
              <a:t>Repair</a:t>
            </a:r>
            <a:endParaRPr lang="nl-NL" sz="1800" dirty="0">
              <a:latin typeface="Calibri" panose="020F0502020204030204" pitchFamily="34" charset="0"/>
              <a:ea typeface="Aptos" panose="020B0004020202020204" pitchFamily="34" charset="0"/>
            </a:endParaRPr>
          </a:p>
          <a:p>
            <a:pPr marL="342900" lvl="0" indent="-342900">
              <a:buFont typeface="+mj-lt"/>
              <a:buAutoNum type="arabicPeriod"/>
            </a:pPr>
            <a:r>
              <a:rPr lang="nl-NL" sz="1800" dirty="0">
                <a:latin typeface="Calibri" panose="020F0502020204030204" pitchFamily="34" charset="0"/>
                <a:ea typeface="Aptos" panose="020B0004020202020204" pitchFamily="34" charset="0"/>
              </a:rPr>
              <a:t>Deo Sticks 3-4 soorten</a:t>
            </a:r>
          </a:p>
          <a:p>
            <a:pPr marL="0" lvl="0" indent="0">
              <a:buNone/>
            </a:pPr>
            <a:endParaRPr lang="nl-NL" sz="1800" dirty="0">
              <a:latin typeface="Calibri" panose="020F0502020204030204" pitchFamily="34" charset="0"/>
              <a:ea typeface="Aptos" panose="020B0004020202020204" pitchFamily="34" charset="0"/>
            </a:endParaRPr>
          </a:p>
          <a:p>
            <a:pPr marL="0" lvl="0" indent="0">
              <a:buNone/>
            </a:pPr>
            <a:endParaRPr lang="nl-NL" sz="1800" dirty="0">
              <a:latin typeface="Calibri" panose="020F0502020204030204" pitchFamily="34" charset="0"/>
              <a:ea typeface="Aptos" panose="020B0004020202020204" pitchFamily="34" charset="0"/>
            </a:endParaRPr>
          </a:p>
          <a:p>
            <a:pPr marL="342900" lvl="0" indent="-342900">
              <a:buFont typeface="+mj-lt"/>
              <a:buAutoNum type="arabicPeriod"/>
            </a:pPr>
            <a:endParaRPr lang="nl-NL" sz="1800" dirty="0">
              <a:effectLst/>
              <a:latin typeface="Calibri" panose="020F0502020204030204" pitchFamily="34" charset="0"/>
              <a:ea typeface="Aptos" panose="020B0004020202020204" pitchFamily="34" charset="0"/>
            </a:endParaRPr>
          </a:p>
        </p:txBody>
      </p:sp>
      <p:sp>
        <p:nvSpPr>
          <p:cNvPr id="6" name="Titel 5">
            <a:extLst>
              <a:ext uri="{FF2B5EF4-FFF2-40B4-BE49-F238E27FC236}">
                <a16:creationId xmlns:a16="http://schemas.microsoft.com/office/drawing/2014/main" id="{05570F51-CDBC-FD16-183C-1C838D032592}"/>
              </a:ext>
            </a:extLst>
          </p:cNvPr>
          <p:cNvSpPr>
            <a:spLocks noGrp="1"/>
          </p:cNvSpPr>
          <p:nvPr>
            <p:ph type="title"/>
          </p:nvPr>
        </p:nvSpPr>
        <p:spPr/>
        <p:txBody>
          <a:bodyPr/>
          <a:lstStyle/>
          <a:p>
            <a:r>
              <a:rPr lang="nl-NL" dirty="0"/>
              <a:t>Nieuwe Producten 2025</a:t>
            </a:r>
          </a:p>
        </p:txBody>
      </p:sp>
    </p:spTree>
    <p:extLst>
      <p:ext uri="{BB962C8B-B14F-4D97-AF65-F5344CB8AC3E}">
        <p14:creationId xmlns:p14="http://schemas.microsoft.com/office/powerpoint/2010/main" val="79532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el 1"/>
          <p:cNvSpPr>
            <a:spLocks noGrp="1"/>
          </p:cNvSpPr>
          <p:nvPr>
            <p:ph type="title"/>
          </p:nvPr>
        </p:nvSpPr>
        <p:spPr>
          <a:xfrm>
            <a:off x="4738147" y="411311"/>
            <a:ext cx="4047928" cy="1325563"/>
          </a:xfrm>
        </p:spPr>
        <p:txBody>
          <a:bodyPr>
            <a:normAutofit/>
          </a:bodyPr>
          <a:lstStyle/>
          <a:p>
            <a:r>
              <a:rPr lang="nl-NL" dirty="0"/>
              <a:t>Nieuwe look and Feel</a:t>
            </a:r>
            <a:br>
              <a:rPr lang="nl-NL" dirty="0"/>
            </a:br>
            <a:r>
              <a:rPr lang="nl-NL" dirty="0"/>
              <a:t>Winkels nu ook online!</a:t>
            </a:r>
          </a:p>
        </p:txBody>
      </p:sp>
      <p:sp>
        <p:nvSpPr>
          <p:cNvPr id="17416" name="Freeform: Shape 1741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5" descr="C:\Users\Premium\Desktop\bdih.jpg">
            <a:extLst>
              <a:ext uri="{FF2B5EF4-FFF2-40B4-BE49-F238E27FC236}">
                <a16:creationId xmlns:a16="http://schemas.microsoft.com/office/drawing/2014/main" id="{887896D6-7DE2-45D3-B74D-386574344138}"/>
              </a:ext>
            </a:extLst>
          </p:cNvPr>
          <p:cNvPicPr>
            <a:picLocks noChangeAspect="1" noChangeArrowheads="1"/>
          </p:cNvPicPr>
          <p:nvPr/>
        </p:nvPicPr>
        <p:blipFill>
          <a:blip r:embed="rId3"/>
          <a:stretch>
            <a:fillRect/>
          </a:stretch>
        </p:blipFill>
        <p:spPr bwMode="auto">
          <a:xfrm>
            <a:off x="523764" y="5157192"/>
            <a:ext cx="1204540" cy="1102130"/>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sp>
        <p:nvSpPr>
          <p:cNvPr id="3" name="Tijdelijke aanduiding voor inhoud 2"/>
          <p:cNvSpPr>
            <a:spLocks noGrp="1"/>
          </p:cNvSpPr>
          <p:nvPr>
            <p:ph idx="1"/>
          </p:nvPr>
        </p:nvSpPr>
        <p:spPr>
          <a:xfrm>
            <a:off x="2606483" y="4548454"/>
            <a:ext cx="6768752" cy="2071151"/>
          </a:xfrm>
        </p:spPr>
        <p:txBody>
          <a:bodyPr>
            <a:normAutofit lnSpcReduction="10000"/>
          </a:bodyPr>
          <a:lstStyle/>
          <a:p>
            <a:pPr marL="285750" lvl="1" indent="0" defTabSz="914400">
              <a:buNone/>
              <a:defRPr/>
            </a:pPr>
            <a:r>
              <a:rPr lang="en-US" sz="1500" dirty="0"/>
              <a:t>Cosmos </a:t>
            </a:r>
            <a:r>
              <a:rPr lang="en-US" sz="1500" dirty="0" err="1"/>
              <a:t>kijkt</a:t>
            </a:r>
            <a:r>
              <a:rPr lang="en-US" sz="1500" dirty="0"/>
              <a:t> </a:t>
            </a:r>
            <a:r>
              <a:rPr lang="en-US" sz="1500" dirty="0" err="1"/>
              <a:t>naar</a:t>
            </a:r>
            <a:r>
              <a:rPr lang="en-US" sz="1500" dirty="0"/>
              <a:t>:</a:t>
            </a:r>
          </a:p>
          <a:p>
            <a:pPr lvl="2" indent="-228600" defTabSz="914400">
              <a:defRPr/>
            </a:pPr>
            <a:r>
              <a:rPr lang="en-US" dirty="0" err="1"/>
              <a:t>vervuiling</a:t>
            </a:r>
            <a:r>
              <a:rPr lang="en-US" dirty="0"/>
              <a:t> </a:t>
            </a:r>
            <a:r>
              <a:rPr lang="en-US" dirty="0" err="1"/>
              <a:t>bij</a:t>
            </a:r>
            <a:r>
              <a:rPr lang="en-US" dirty="0"/>
              <a:t> de </a:t>
            </a:r>
            <a:r>
              <a:rPr lang="en-US" dirty="0" err="1"/>
              <a:t>productie</a:t>
            </a:r>
            <a:r>
              <a:rPr lang="en-US" dirty="0"/>
              <a:t> van de </a:t>
            </a:r>
            <a:r>
              <a:rPr lang="en-US" dirty="0" err="1"/>
              <a:t>grondstoffen</a:t>
            </a:r>
            <a:endParaRPr lang="en-US" dirty="0"/>
          </a:p>
          <a:p>
            <a:pPr lvl="2" indent="-228600" defTabSz="914400">
              <a:defRPr/>
            </a:pPr>
            <a:r>
              <a:rPr lang="en-US" dirty="0"/>
              <a:t>de reis die </a:t>
            </a:r>
            <a:r>
              <a:rPr lang="en-US" dirty="0" err="1"/>
              <a:t>grondstoffen</a:t>
            </a:r>
            <a:r>
              <a:rPr lang="en-US" dirty="0"/>
              <a:t> </a:t>
            </a:r>
            <a:r>
              <a:rPr lang="en-US" dirty="0" err="1"/>
              <a:t>maken</a:t>
            </a:r>
            <a:r>
              <a:rPr lang="en-US" dirty="0"/>
              <a:t> (</a:t>
            </a:r>
            <a:r>
              <a:rPr lang="en-US" dirty="0" err="1"/>
              <a:t>afstanden</a:t>
            </a:r>
            <a:r>
              <a:rPr lang="en-US" dirty="0"/>
              <a:t>)</a:t>
            </a:r>
          </a:p>
          <a:p>
            <a:pPr lvl="2" indent="-228600" defTabSz="914400">
              <a:defRPr/>
            </a:pPr>
            <a:r>
              <a:rPr lang="en-US" dirty="0" err="1"/>
              <a:t>energie</a:t>
            </a:r>
            <a:r>
              <a:rPr lang="en-US" dirty="0"/>
              <a:t> (</a:t>
            </a:r>
            <a:r>
              <a:rPr lang="en-US" dirty="0" err="1"/>
              <a:t>hernieuwbare</a:t>
            </a:r>
            <a:r>
              <a:rPr lang="en-US" dirty="0"/>
              <a:t>) </a:t>
            </a:r>
            <a:r>
              <a:rPr lang="en-US" dirty="0" err="1"/>
              <a:t>verbruik</a:t>
            </a:r>
            <a:r>
              <a:rPr lang="en-US" dirty="0"/>
              <a:t> </a:t>
            </a:r>
            <a:r>
              <a:rPr lang="en-US" dirty="0" err="1"/>
              <a:t>bij</a:t>
            </a:r>
            <a:r>
              <a:rPr lang="en-US" dirty="0"/>
              <a:t> de </a:t>
            </a:r>
            <a:r>
              <a:rPr lang="en-US" dirty="0" err="1"/>
              <a:t>productie</a:t>
            </a:r>
            <a:endParaRPr lang="en-US" dirty="0"/>
          </a:p>
          <a:p>
            <a:pPr lvl="2" indent="-228600" defTabSz="914400">
              <a:defRPr/>
            </a:pPr>
            <a:r>
              <a:rPr lang="en-US" dirty="0"/>
              <a:t>de recycling van </a:t>
            </a:r>
            <a:r>
              <a:rPr lang="en-US" dirty="0" err="1"/>
              <a:t>verpakking</a:t>
            </a:r>
            <a:endParaRPr lang="en-US" dirty="0"/>
          </a:p>
          <a:p>
            <a:pPr lvl="2" indent="-228600" defTabSz="914400">
              <a:defRPr/>
            </a:pPr>
            <a:r>
              <a:rPr lang="en-US" dirty="0"/>
              <a:t>zo min </a:t>
            </a:r>
            <a:r>
              <a:rPr lang="en-US" dirty="0" err="1"/>
              <a:t>mogelijk</a:t>
            </a:r>
            <a:r>
              <a:rPr lang="en-US" dirty="0"/>
              <a:t> </a:t>
            </a:r>
            <a:r>
              <a:rPr lang="en-US" dirty="0" err="1"/>
              <a:t>verpakking</a:t>
            </a:r>
            <a:endParaRPr lang="en-US" dirty="0"/>
          </a:p>
          <a:p>
            <a:pPr lvl="2" indent="-228600" defTabSz="914400">
              <a:defRPr/>
            </a:pPr>
            <a:r>
              <a:rPr lang="en-US" dirty="0"/>
              <a:t>mix van </a:t>
            </a:r>
            <a:r>
              <a:rPr lang="en-US" dirty="0" err="1"/>
              <a:t>ingredienten</a:t>
            </a:r>
            <a:r>
              <a:rPr lang="en-US" dirty="0"/>
              <a:t> </a:t>
            </a:r>
            <a:r>
              <a:rPr lang="en-US" dirty="0" err="1"/>
              <a:t>en</a:t>
            </a:r>
            <a:r>
              <a:rPr lang="en-US" dirty="0"/>
              <a:t> </a:t>
            </a:r>
            <a:r>
              <a:rPr lang="en-US" dirty="0" err="1"/>
              <a:t>verdraagbaarheid</a:t>
            </a:r>
            <a:r>
              <a:rPr lang="en-US" dirty="0"/>
              <a:t> op de </a:t>
            </a:r>
            <a:r>
              <a:rPr lang="en-US" dirty="0" err="1"/>
              <a:t>huid</a:t>
            </a:r>
            <a:endParaRPr lang="en-US" dirty="0"/>
          </a:p>
          <a:p>
            <a:pPr lvl="2" indent="-228600" defTabSz="914400">
              <a:defRPr/>
            </a:pPr>
            <a:r>
              <a:rPr lang="en-US" dirty="0" err="1"/>
              <a:t>biologische</a:t>
            </a:r>
            <a:r>
              <a:rPr lang="en-US" dirty="0"/>
              <a:t> </a:t>
            </a:r>
            <a:r>
              <a:rPr lang="en-US" dirty="0" err="1"/>
              <a:t>afbreekbaarheid</a:t>
            </a:r>
            <a:r>
              <a:rPr lang="en-US" dirty="0"/>
              <a:t> per </a:t>
            </a:r>
            <a:r>
              <a:rPr lang="en-US" dirty="0" err="1"/>
              <a:t>stof</a:t>
            </a:r>
            <a:r>
              <a:rPr lang="en-US" dirty="0"/>
              <a:t> </a:t>
            </a:r>
            <a:r>
              <a:rPr lang="en-US" dirty="0" err="1"/>
              <a:t>na</a:t>
            </a:r>
            <a:r>
              <a:rPr lang="en-US" dirty="0"/>
              <a:t> het </a:t>
            </a:r>
            <a:r>
              <a:rPr lang="en-US" dirty="0" err="1"/>
              <a:t>gebruik</a:t>
            </a:r>
            <a:endParaRPr lang="en-US" dirty="0"/>
          </a:p>
          <a:p>
            <a:endParaRPr lang="nl-NL" dirty="0"/>
          </a:p>
        </p:txBody>
      </p:sp>
      <p:sp>
        <p:nvSpPr>
          <p:cNvPr id="17418" name="Arc 1741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descr="C:\Users\Zijerveld\Desktop\Erica\promotie, online, offline\NS 25.11.2014\Erica_logo_final_PO_herbals_1080x651_P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st, Menselijk gezicht, persoon, vrouw&#10;&#10;Door AI gegenereerde inhoud is mogelijk onjuist.">
            <a:extLst>
              <a:ext uri="{FF2B5EF4-FFF2-40B4-BE49-F238E27FC236}">
                <a16:creationId xmlns:a16="http://schemas.microsoft.com/office/drawing/2014/main" id="{4E524B8F-B9B5-441B-DC48-DA6CFF3A9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311" y="557235"/>
            <a:ext cx="2014172" cy="4365104"/>
          </a:xfrm>
          <a:prstGeom prst="rect">
            <a:avLst/>
          </a:prstGeom>
        </p:spPr>
      </p:pic>
      <p:pic>
        <p:nvPicPr>
          <p:cNvPr id="6" name="Afbeelding 5" descr="Afbeelding met plafond, overdekt, plank, muur&#10;&#10;Door AI gegenereerde inhoud is mogelijk onjuist.">
            <a:extLst>
              <a:ext uri="{FF2B5EF4-FFF2-40B4-BE49-F238E27FC236}">
                <a16:creationId xmlns:a16="http://schemas.microsoft.com/office/drawing/2014/main" id="{BCE135E2-0167-0B3D-BA59-FC60DE3C57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7876" y="1844824"/>
            <a:ext cx="2989527" cy="2242145"/>
          </a:xfrm>
          <a:prstGeom prst="rect">
            <a:avLst/>
          </a:prstGeom>
        </p:spPr>
      </p:pic>
      <p:sp>
        <p:nvSpPr>
          <p:cNvPr id="10" name="Tekstvak 9">
            <a:extLst>
              <a:ext uri="{FF2B5EF4-FFF2-40B4-BE49-F238E27FC236}">
                <a16:creationId xmlns:a16="http://schemas.microsoft.com/office/drawing/2014/main" id="{CE4D755F-1A01-92A9-B646-4A089828A163}"/>
              </a:ext>
            </a:extLst>
          </p:cNvPr>
          <p:cNvSpPr txBox="1"/>
          <p:nvPr/>
        </p:nvSpPr>
        <p:spPr>
          <a:xfrm>
            <a:off x="2915816" y="4149597"/>
            <a:ext cx="4686300" cy="369332"/>
          </a:xfrm>
          <a:prstGeom prst="rect">
            <a:avLst/>
          </a:prstGeom>
          <a:noFill/>
        </p:spPr>
        <p:txBody>
          <a:bodyPr wrap="square">
            <a:spAutoFit/>
          </a:bodyPr>
          <a:lstStyle/>
          <a:p>
            <a:r>
              <a:rPr lang="nl-NL"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7"/>
              </a:rPr>
              <a:t>https://anpbw7-me.myshopify.com/</a:t>
            </a:r>
            <a:endParaRPr lang="nl-NL"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41041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515958-2C40-C91B-3E03-0EA14DB47842}"/>
            </a:ext>
          </a:extLst>
        </p:cNvPr>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01A00328-605F-D48A-1E45-E339036C1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el 1">
            <a:extLst>
              <a:ext uri="{FF2B5EF4-FFF2-40B4-BE49-F238E27FC236}">
                <a16:creationId xmlns:a16="http://schemas.microsoft.com/office/drawing/2014/main" id="{D07E4D78-0847-C5FA-38F0-15FDBE6A915B}"/>
              </a:ext>
            </a:extLst>
          </p:cNvPr>
          <p:cNvSpPr>
            <a:spLocks noGrp="1"/>
          </p:cNvSpPr>
          <p:nvPr>
            <p:ph type="title"/>
          </p:nvPr>
        </p:nvSpPr>
        <p:spPr>
          <a:xfrm>
            <a:off x="4738147" y="411311"/>
            <a:ext cx="4047928" cy="1325563"/>
          </a:xfrm>
        </p:spPr>
        <p:txBody>
          <a:bodyPr>
            <a:normAutofit/>
          </a:bodyPr>
          <a:lstStyle/>
          <a:p>
            <a:r>
              <a:rPr lang="nl-NL" dirty="0"/>
              <a:t>Sprekend Kruid</a:t>
            </a:r>
          </a:p>
        </p:txBody>
      </p:sp>
      <p:sp>
        <p:nvSpPr>
          <p:cNvPr id="17416" name="Freeform: Shape 17415">
            <a:extLst>
              <a:ext uri="{FF2B5EF4-FFF2-40B4-BE49-F238E27FC236}">
                <a16:creationId xmlns:a16="http://schemas.microsoft.com/office/drawing/2014/main" id="{4C7B0BF0-08BA-019B-4090-583B30DD0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5" descr="C:\Users\Premium\Desktop\bdih.jpg">
            <a:extLst>
              <a:ext uri="{FF2B5EF4-FFF2-40B4-BE49-F238E27FC236}">
                <a16:creationId xmlns:a16="http://schemas.microsoft.com/office/drawing/2014/main" id="{35125FF3-0BF0-2AF7-9CC5-77C16C66BD40}"/>
              </a:ext>
            </a:extLst>
          </p:cNvPr>
          <p:cNvPicPr>
            <a:picLocks noChangeAspect="1" noChangeArrowheads="1"/>
          </p:cNvPicPr>
          <p:nvPr/>
        </p:nvPicPr>
        <p:blipFill>
          <a:blip r:embed="rId3"/>
          <a:stretch>
            <a:fillRect/>
          </a:stretch>
        </p:blipFill>
        <p:spPr bwMode="auto">
          <a:xfrm>
            <a:off x="523764" y="5157192"/>
            <a:ext cx="1204540" cy="1102130"/>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sp>
        <p:nvSpPr>
          <p:cNvPr id="17418" name="Arc 17417">
            <a:extLst>
              <a:ext uri="{FF2B5EF4-FFF2-40B4-BE49-F238E27FC236}">
                <a16:creationId xmlns:a16="http://schemas.microsoft.com/office/drawing/2014/main" id="{231BBB94-F7BB-99D9-9188-58D2F6EE4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descr="C:\Users\Zijerveld\Desktop\Erica\promotie, online, offline\NS 25.11.2014\Erica_logo_final_PO_herbals_1080x651_PMS.jpg">
            <a:extLst>
              <a:ext uri="{FF2B5EF4-FFF2-40B4-BE49-F238E27FC236}">
                <a16:creationId xmlns:a16="http://schemas.microsoft.com/office/drawing/2014/main" id="{15BAAE51-DBD5-1BAA-3711-20EDC0F41E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2">
            <a:extLst>
              <a:ext uri="{FF2B5EF4-FFF2-40B4-BE49-F238E27FC236}">
                <a16:creationId xmlns:a16="http://schemas.microsoft.com/office/drawing/2014/main" id="{0DB21627-8687-AD79-A19F-F48A6AEE7D14}"/>
              </a:ext>
            </a:extLst>
          </p:cNvPr>
          <p:cNvSpPr txBox="1">
            <a:spLocks/>
          </p:cNvSpPr>
          <p:nvPr/>
        </p:nvSpPr>
        <p:spPr>
          <a:xfrm>
            <a:off x="628650" y="1825625"/>
            <a:ext cx="4231382" cy="383562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nl-NL" sz="1700" dirty="0"/>
              <a:t>Nieuwtjes van de maand</a:t>
            </a:r>
          </a:p>
          <a:p>
            <a:pPr>
              <a:defRPr/>
            </a:pPr>
            <a:r>
              <a:rPr lang="nl-NL" sz="1700" dirty="0"/>
              <a:t>Kennismaking met een product</a:t>
            </a:r>
          </a:p>
          <a:p>
            <a:pPr>
              <a:defRPr/>
            </a:pPr>
            <a:r>
              <a:rPr lang="nl-NL" sz="1700" dirty="0"/>
              <a:t>Kennismaken met collega`s</a:t>
            </a:r>
          </a:p>
          <a:p>
            <a:pPr lvl="1">
              <a:defRPr/>
            </a:pPr>
            <a:r>
              <a:rPr lang="nl-NL" sz="1400" dirty="0"/>
              <a:t>Onderling bespreken</a:t>
            </a:r>
          </a:p>
          <a:p>
            <a:pPr>
              <a:defRPr/>
            </a:pPr>
            <a:r>
              <a:rPr lang="nl-NL" sz="1700" dirty="0"/>
              <a:t>Hip &amp; Happening</a:t>
            </a:r>
          </a:p>
          <a:p>
            <a:pPr>
              <a:defRPr/>
            </a:pPr>
            <a:r>
              <a:rPr lang="nl-NL" sz="1700" dirty="0"/>
              <a:t>Tips uit ander filialen</a:t>
            </a:r>
          </a:p>
          <a:p>
            <a:pPr>
              <a:defRPr/>
            </a:pPr>
            <a:r>
              <a:rPr lang="nl-NL" sz="1700" dirty="0"/>
              <a:t>Ervaringen met klanten/ producten/ </a:t>
            </a:r>
            <a:r>
              <a:rPr lang="nl-NL" sz="1700" dirty="0" err="1"/>
              <a:t>etc</a:t>
            </a:r>
            <a:r>
              <a:rPr lang="nl-NL" sz="1700" dirty="0"/>
              <a:t>…</a:t>
            </a:r>
          </a:p>
          <a:p>
            <a:pPr>
              <a:defRPr/>
            </a:pPr>
            <a:endParaRPr lang="nl-NL" sz="1700" dirty="0"/>
          </a:p>
          <a:p>
            <a:pPr>
              <a:defRPr/>
            </a:pPr>
            <a:endParaRPr lang="nl-NL" sz="1700" dirty="0"/>
          </a:p>
          <a:p>
            <a:pPr marL="0" indent="0">
              <a:buFont typeface="Arial" panose="020B0604020202020204" pitchFamily="34" charset="0"/>
              <a:buNone/>
              <a:defRPr/>
            </a:pPr>
            <a:endParaRPr lang="nl-NL" sz="1700" dirty="0"/>
          </a:p>
          <a:p>
            <a:pPr>
              <a:defRPr/>
            </a:pPr>
            <a:endParaRPr lang="nl-NL" sz="1700" dirty="0"/>
          </a:p>
        </p:txBody>
      </p:sp>
      <p:pic>
        <p:nvPicPr>
          <p:cNvPr id="12" name="Afbeelding 11">
            <a:extLst>
              <a:ext uri="{FF2B5EF4-FFF2-40B4-BE49-F238E27FC236}">
                <a16:creationId xmlns:a16="http://schemas.microsoft.com/office/drawing/2014/main" id="{78B5B229-C6BB-1458-A5EF-462C4C7CDF99}"/>
              </a:ext>
            </a:extLst>
          </p:cNvPr>
          <p:cNvPicPr>
            <a:picLocks noChangeAspect="1"/>
          </p:cNvPicPr>
          <p:nvPr/>
        </p:nvPicPr>
        <p:blipFill>
          <a:blip r:embed="rId5"/>
          <a:stretch>
            <a:fillRect/>
          </a:stretch>
        </p:blipFill>
        <p:spPr>
          <a:xfrm>
            <a:off x="5488682" y="1719746"/>
            <a:ext cx="2273628" cy="5745797"/>
          </a:xfrm>
          <a:prstGeom prst="rect">
            <a:avLst/>
          </a:prstGeom>
        </p:spPr>
      </p:pic>
    </p:spTree>
    <p:extLst>
      <p:ext uri="{BB962C8B-B14F-4D97-AF65-F5344CB8AC3E}">
        <p14:creationId xmlns:p14="http://schemas.microsoft.com/office/powerpoint/2010/main" val="3331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ndertitel 3"/>
          <p:cNvSpPr txBox="1">
            <a:spLocks/>
          </p:cNvSpPr>
          <p:nvPr/>
        </p:nvSpPr>
        <p:spPr>
          <a:xfrm>
            <a:off x="2268538" y="4941888"/>
            <a:ext cx="5975350" cy="15351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nl-NL" b="1" dirty="0">
                <a:solidFill>
                  <a:schemeClr val="accent3">
                    <a:lumMod val="50000"/>
                  </a:schemeClr>
                </a:solidFill>
                <a:latin typeface="Century Gothic" pitchFamily="34" charset="0"/>
              </a:rPr>
              <a:t>Super leuk en dank!</a:t>
            </a:r>
          </a:p>
          <a:p>
            <a:pPr marL="0" indent="0" algn="ctr" fontAlgn="auto">
              <a:spcAft>
                <a:spcPts val="0"/>
              </a:spcAft>
              <a:buFont typeface="Arial" pitchFamily="34" charset="0"/>
              <a:buNone/>
              <a:defRPr/>
            </a:pPr>
            <a:endParaRPr lang="nl-NL" b="1" dirty="0">
              <a:solidFill>
                <a:schemeClr val="accent3">
                  <a:lumMod val="50000"/>
                </a:schemeClr>
              </a:solidFill>
              <a:latin typeface="Century Gothic" pitchFamily="34" charset="0"/>
            </a:endParaRPr>
          </a:p>
          <a:p>
            <a:pPr fontAlgn="auto">
              <a:spcAft>
                <a:spcPts val="0"/>
              </a:spcAft>
              <a:defRPr/>
            </a:pPr>
            <a:endParaRPr lang="nl-NL" dirty="0"/>
          </a:p>
        </p:txBody>
      </p:sp>
      <p:pic>
        <p:nvPicPr>
          <p:cNvPr id="4" name="Picture 2" descr="C:\Users\Zijerveld\Desktop\Erica\promotie, online, offline\NS 25.11.2014\Erica_logo_final_PO_herbals_1080x651_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Zijerveld\Desktop\Erica\promotie, online, offline\NS 25.11.2014\Erica_logo_final_PO_herbals_1080x651_P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628800"/>
            <a:ext cx="3292475" cy="198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ndertitel 3"/>
          <p:cNvSpPr>
            <a:spLocks noGrp="1"/>
          </p:cNvSpPr>
          <p:nvPr>
            <p:ph type="subTitle" idx="1"/>
          </p:nvPr>
        </p:nvSpPr>
        <p:spPr>
          <a:xfrm>
            <a:off x="482598" y="3849845"/>
            <a:ext cx="4089402" cy="2189214"/>
          </a:xfrm>
        </p:spPr>
        <p:txBody>
          <a:bodyPr vert="horz" lIns="91440" tIns="45720" rIns="91440" bIns="45720" rtlCol="0">
            <a:normAutofit/>
          </a:bodyPr>
          <a:lstStyle/>
          <a:p>
            <a:pPr defTabSz="914400" fontAlgn="auto">
              <a:spcBef>
                <a:spcPts val="1000"/>
              </a:spcBef>
              <a:spcAft>
                <a:spcPts val="0"/>
              </a:spcAft>
              <a:defRPr/>
            </a:pPr>
            <a:r>
              <a:rPr lang="en-US" sz="2400" b="1" dirty="0"/>
              <a:t> </a:t>
            </a:r>
          </a:p>
          <a:p>
            <a:pPr defTabSz="914400" fontAlgn="auto">
              <a:spcBef>
                <a:spcPts val="1000"/>
              </a:spcBef>
              <a:spcAft>
                <a:spcPts val="0"/>
              </a:spcAft>
              <a:defRPr/>
            </a:pPr>
            <a:endParaRPr lang="en-US" sz="2400" b="1" dirty="0"/>
          </a:p>
          <a:p>
            <a:pPr defTabSz="914400" fontAlgn="auto">
              <a:spcBef>
                <a:spcPts val="1000"/>
              </a:spcBef>
              <a:spcAft>
                <a:spcPts val="0"/>
              </a:spcAft>
              <a:defRPr/>
            </a:pPr>
            <a:endParaRPr lang="en-US" sz="2400" b="1" dirty="0"/>
          </a:p>
          <a:p>
            <a:pPr defTabSz="914400" fontAlgn="auto">
              <a:spcBef>
                <a:spcPts val="1000"/>
              </a:spcBef>
              <a:spcAft>
                <a:spcPts val="0"/>
              </a:spcAft>
              <a:defRPr/>
            </a:pPr>
            <a:endParaRPr lang="en-US" sz="2400" dirty="0"/>
          </a:p>
        </p:txBody>
      </p:sp>
      <p:sp>
        <p:nvSpPr>
          <p:cNvPr id="23" name="Freeform: Shape 22">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3568" y="0"/>
            <a:ext cx="125936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25" name="Oval 24">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761" y="400837"/>
            <a:ext cx="267755"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27" y="6356350"/>
            <a:ext cx="908891"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7481485" y="5853103"/>
            <a:ext cx="1321324"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pic>
        <p:nvPicPr>
          <p:cNvPr id="6" name="Picture 2" descr="C:\Users\Zijerveld\Desktop\Erica\promotie, online, offline\NS 25.11.2014\Erica_logo_final_PO_herbals_1080x651_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4FB379F-ED66-6C29-169A-92BA6B5B9AC8}"/>
              </a:ext>
            </a:extLst>
          </p:cNvPr>
          <p:cNvSpPr txBox="1">
            <a:spLocks/>
          </p:cNvSpPr>
          <p:nvPr/>
        </p:nvSpPr>
        <p:spPr>
          <a:xfrm>
            <a:off x="558848" y="1118567"/>
            <a:ext cx="6463630" cy="512422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dirty="0" err="1"/>
              <a:t>Veel</a:t>
            </a:r>
            <a:r>
              <a:rPr lang="en-US" dirty="0"/>
              <a:t> </a:t>
            </a:r>
            <a:r>
              <a:rPr lang="en-US" dirty="0" err="1"/>
              <a:t>verschillende</a:t>
            </a:r>
            <a:r>
              <a:rPr lang="en-US" dirty="0"/>
              <a:t> </a:t>
            </a:r>
            <a:r>
              <a:rPr lang="en-US" dirty="0" err="1"/>
              <a:t>soorten</a:t>
            </a:r>
            <a:r>
              <a:rPr lang="en-US" dirty="0"/>
              <a:t> gels </a:t>
            </a:r>
            <a:r>
              <a:rPr lang="en-US" dirty="0" err="1"/>
              <a:t>uit</a:t>
            </a:r>
            <a:endParaRPr lang="en-US" dirty="0"/>
          </a:p>
          <a:p>
            <a:pPr algn="l"/>
            <a:endParaRPr lang="en-US" dirty="0"/>
          </a:p>
          <a:p>
            <a:pPr algn="l"/>
            <a:r>
              <a:rPr lang="en-US" dirty="0" err="1"/>
              <a:t>Meeste</a:t>
            </a:r>
            <a:r>
              <a:rPr lang="en-US" dirty="0"/>
              <a:t> Gels </a:t>
            </a:r>
            <a:r>
              <a:rPr lang="en-US" dirty="0" err="1"/>
              <a:t>niet</a:t>
            </a:r>
            <a:r>
              <a:rPr lang="en-US" dirty="0"/>
              <a:t> </a:t>
            </a:r>
            <a:r>
              <a:rPr lang="en-US" dirty="0" err="1"/>
              <a:t>natuurlijk</a:t>
            </a:r>
            <a:endParaRPr lang="en-US" dirty="0"/>
          </a:p>
          <a:p>
            <a:pPr algn="l">
              <a:buFontTx/>
              <a:buChar char="-"/>
            </a:pPr>
            <a:r>
              <a:rPr lang="en-US" dirty="0"/>
              <a:t>Carbomer Gel / Acryl (</a:t>
            </a:r>
            <a:r>
              <a:rPr lang="en-US" dirty="0" err="1"/>
              <a:t>synthetisch</a:t>
            </a:r>
            <a:r>
              <a:rPr lang="en-US" dirty="0"/>
              <a:t>)</a:t>
            </a:r>
          </a:p>
          <a:p>
            <a:pPr algn="l">
              <a:buFontTx/>
              <a:buChar char="-"/>
            </a:pPr>
            <a:endParaRPr lang="en-US" dirty="0"/>
          </a:p>
          <a:p>
            <a:pPr algn="l"/>
            <a:r>
              <a:rPr lang="en-US" dirty="0" err="1"/>
              <a:t>Natuurlijke</a:t>
            </a:r>
            <a:r>
              <a:rPr lang="en-US" dirty="0"/>
              <a:t> Gels </a:t>
            </a:r>
            <a:r>
              <a:rPr lang="en-US" dirty="0" err="1"/>
              <a:t>uit</a:t>
            </a:r>
            <a:r>
              <a:rPr lang="en-US" dirty="0"/>
              <a:t>:</a:t>
            </a:r>
          </a:p>
          <a:p>
            <a:pPr marL="285750" indent="-285750" algn="l">
              <a:buFontTx/>
              <a:buChar char="-"/>
            </a:pPr>
            <a:r>
              <a:rPr lang="en-US" dirty="0"/>
              <a:t>Aloe Vera </a:t>
            </a:r>
          </a:p>
          <a:p>
            <a:pPr marL="285750" indent="-285750" algn="l">
              <a:buFontTx/>
              <a:buChar char="-"/>
            </a:pPr>
            <a:r>
              <a:rPr lang="en-US" dirty="0" err="1"/>
              <a:t>Hyaluronsaure</a:t>
            </a:r>
            <a:endParaRPr lang="en-US" dirty="0"/>
          </a:p>
          <a:p>
            <a:pPr marL="285750" indent="-285750" algn="l">
              <a:buFontTx/>
              <a:buChar char="-"/>
            </a:pPr>
            <a:r>
              <a:rPr lang="en-US" dirty="0" err="1"/>
              <a:t>Xanthaan</a:t>
            </a:r>
            <a:r>
              <a:rPr lang="en-US" dirty="0"/>
              <a:t> Gum  (</a:t>
            </a:r>
            <a:r>
              <a:rPr lang="en-US" dirty="0" err="1"/>
              <a:t>Fermentatieproduct</a:t>
            </a:r>
            <a:r>
              <a:rPr lang="en-US" dirty="0"/>
              <a:t> op basis van </a:t>
            </a:r>
            <a:r>
              <a:rPr lang="en-US" dirty="0" err="1"/>
              <a:t>Suikers</a:t>
            </a:r>
            <a:r>
              <a:rPr lang="en-US" dirty="0"/>
              <a:t>)</a:t>
            </a:r>
          </a:p>
          <a:p>
            <a:pPr marL="285750" indent="-285750" algn="l">
              <a:buFontTx/>
              <a:buChar char="-"/>
            </a:pPr>
            <a:endParaRPr lang="en-US" dirty="0"/>
          </a:p>
          <a:p>
            <a:pPr marL="285750" indent="-285750" algn="l">
              <a:buFontTx/>
              <a:buChar char="-"/>
            </a:pPr>
            <a:endParaRPr lang="en-US" dirty="0"/>
          </a:p>
          <a:p>
            <a:pPr algn="l"/>
            <a:endParaRPr lang="nl-NL" dirty="0"/>
          </a:p>
        </p:txBody>
      </p:sp>
      <p:pic>
        <p:nvPicPr>
          <p:cNvPr id="5" name="Picture 2">
            <a:extLst>
              <a:ext uri="{FF2B5EF4-FFF2-40B4-BE49-F238E27FC236}">
                <a16:creationId xmlns:a16="http://schemas.microsoft.com/office/drawing/2014/main" id="{B86C9DEB-303C-4108-DEDB-BD39EE3D9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311" y="1484784"/>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0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32" name="Rectangle 1742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09" name="Titel 1"/>
          <p:cNvSpPr>
            <a:spLocks noGrp="1"/>
          </p:cNvSpPr>
          <p:nvPr>
            <p:ph type="title" idx="4294967295"/>
          </p:nvPr>
        </p:nvSpPr>
        <p:spPr>
          <a:xfrm>
            <a:off x="359545" y="1070800"/>
            <a:ext cx="2954766" cy="5583126"/>
          </a:xfrm>
        </p:spPr>
        <p:txBody>
          <a:bodyPr vert="horz" lIns="91440" tIns="45720" rIns="91440" bIns="45720" rtlCol="0" anchor="ctr">
            <a:normAutofit/>
          </a:bodyPr>
          <a:lstStyle/>
          <a:p>
            <a:pPr algn="r" defTabSz="914400"/>
            <a:r>
              <a:rPr lang="en-US" sz="4000" kern="1200" dirty="0" err="1">
                <a:solidFill>
                  <a:schemeClr val="tx1"/>
                </a:solidFill>
                <a:latin typeface="+mj-lt"/>
                <a:ea typeface="+mj-ea"/>
                <a:cs typeface="+mj-cs"/>
              </a:rPr>
              <a:t>Belangrijk</a:t>
            </a:r>
            <a:r>
              <a:rPr lang="en-US" sz="4000" kern="1200" dirty="0">
                <a:solidFill>
                  <a:schemeClr val="tx1"/>
                </a:solidFill>
                <a:latin typeface="+mj-lt"/>
                <a:ea typeface="+mj-ea"/>
                <a:cs typeface="+mj-cs"/>
              </a:rPr>
              <a:t> voor de </a:t>
            </a:r>
            <a:r>
              <a:rPr lang="en-US" sz="4000" kern="1200" dirty="0" err="1">
                <a:solidFill>
                  <a:schemeClr val="tx1"/>
                </a:solidFill>
                <a:latin typeface="+mj-lt"/>
                <a:ea typeface="+mj-ea"/>
                <a:cs typeface="+mj-cs"/>
              </a:rPr>
              <a:t>ontwikkeling</a:t>
            </a:r>
            <a:r>
              <a:rPr lang="en-US" sz="4000" kern="1200" dirty="0">
                <a:solidFill>
                  <a:schemeClr val="tx1"/>
                </a:solidFill>
                <a:latin typeface="+mj-lt"/>
                <a:ea typeface="+mj-ea"/>
                <a:cs typeface="+mj-cs"/>
              </a:rPr>
              <a:t> van Gels</a:t>
            </a:r>
          </a:p>
        </p:txBody>
      </p:sp>
      <p:cxnSp>
        <p:nvCxnSpPr>
          <p:cNvPr id="17433" name="Straight Connector 1742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8" name="Picture 2" descr="C:\Users\Zijerveld\Desktop\Erica\promotie, online, offline\NS 25.11.2014\Erica_logo_final_PO_herbals_1080x651_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434" name="Tijdelijke aanduiding voor inhoud 2">
            <a:extLst>
              <a:ext uri="{FF2B5EF4-FFF2-40B4-BE49-F238E27FC236}">
                <a16:creationId xmlns:a16="http://schemas.microsoft.com/office/drawing/2014/main" id="{D6EB68A2-5BD7-3BD3-C6A5-47F037CDD167}"/>
              </a:ext>
            </a:extLst>
          </p:cNvPr>
          <p:cNvGraphicFramePr>
            <a:graphicFrameLocks noGrp="1"/>
          </p:cNvGraphicFramePr>
          <p:nvPr>
            <p:ph idx="4294967295"/>
            <p:extLst>
              <p:ext uri="{D42A27DB-BD31-4B8C-83A1-F6EECF244321}">
                <p14:modId xmlns:p14="http://schemas.microsoft.com/office/powerpoint/2010/main" val="4103485159"/>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47" name="Rectangle 1743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el 1"/>
          <p:cNvSpPr>
            <a:spLocks noGrp="1"/>
          </p:cNvSpPr>
          <p:nvPr>
            <p:ph type="title"/>
          </p:nvPr>
        </p:nvSpPr>
        <p:spPr>
          <a:xfrm>
            <a:off x="473202" y="640080"/>
            <a:ext cx="3614166" cy="1481328"/>
          </a:xfrm>
        </p:spPr>
        <p:txBody>
          <a:bodyPr anchor="b">
            <a:normAutofit/>
          </a:bodyPr>
          <a:lstStyle/>
          <a:p>
            <a:pPr eaLnBrk="1" hangingPunct="1"/>
            <a:r>
              <a:rPr lang="nl-NL" sz="4700" dirty="0">
                <a:latin typeface="Calibri" panose="020F0502020204030204" pitchFamily="34" charset="0"/>
                <a:ea typeface="Calibri" panose="020F0502020204030204" pitchFamily="34" charset="0"/>
                <a:cs typeface="Times New Roman" panose="02020603050405020304" pitchFamily="18" charset="0"/>
              </a:rPr>
              <a:t>Microbiologie</a:t>
            </a:r>
            <a:endParaRPr lang="nl-NL" sz="4700" dirty="0"/>
          </a:p>
        </p:txBody>
      </p:sp>
      <p:sp>
        <p:nvSpPr>
          <p:cNvPr id="1744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73202" y="2660904"/>
            <a:ext cx="3614166" cy="3547872"/>
          </a:xfrm>
        </p:spPr>
        <p:txBody>
          <a:bodyPr rtlCol="0" anchor="t">
            <a:normAutofit/>
          </a:bodyPr>
          <a:lstStyle/>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p:txBody>
      </p:sp>
      <p:pic>
        <p:nvPicPr>
          <p:cNvPr id="2" name="Picture 2" descr="http://researchmagazine.uga.edu/summer2002/sum02art/bp_1bacteria.jpg">
            <a:extLst>
              <a:ext uri="{FF2B5EF4-FFF2-40B4-BE49-F238E27FC236}">
                <a16:creationId xmlns:a16="http://schemas.microsoft.com/office/drawing/2014/main" id="{04F6504C-6782-0CA0-9B6F-F672938A57D0}"/>
              </a:ext>
            </a:extLst>
          </p:cNvPr>
          <p:cNvPicPr>
            <a:picLocks noChangeAspect="1" noChangeArrowheads="1"/>
          </p:cNvPicPr>
          <p:nvPr/>
        </p:nvPicPr>
        <p:blipFill>
          <a:blip r:embed="rId3" cstate="print"/>
          <a:srcRect l="5119" r="8175" b="3"/>
          <a:stretch/>
        </p:blipFill>
        <p:spPr bwMode="auto">
          <a:xfrm>
            <a:off x="5087689" y="279236"/>
            <a:ext cx="3291138" cy="2808766"/>
          </a:xfrm>
          <a:prstGeom prst="rect">
            <a:avLst/>
          </a:prstGeom>
          <a:noFill/>
        </p:spPr>
      </p:pic>
      <p:pic>
        <p:nvPicPr>
          <p:cNvPr id="8" name="Picture 2" descr="C:\Users\Zijerveld\Desktop\Erica\promotie, online, offline\NS 25.11.2014\Erica_logo_final_PO_herbals_1080x651_P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21D1C2F0-BCFC-C8EA-6E89-4097D3B79DE7}"/>
              </a:ext>
            </a:extLst>
          </p:cNvPr>
          <p:cNvSpPr txBox="1">
            <a:spLocks/>
          </p:cNvSpPr>
          <p:nvPr/>
        </p:nvSpPr>
        <p:spPr>
          <a:xfrm>
            <a:off x="482458" y="2761487"/>
            <a:ext cx="7689942" cy="34154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Char char="-"/>
              <a:defRPr/>
            </a:pPr>
            <a:endParaRPr lang="nl-NL" dirty="0"/>
          </a:p>
          <a:p>
            <a:pPr>
              <a:buFontTx/>
              <a:buChar char="-"/>
              <a:defRPr/>
            </a:pPr>
            <a:r>
              <a:rPr lang="nl-NL" dirty="0"/>
              <a:t>Vrij van, Parabenen, </a:t>
            </a:r>
            <a:r>
              <a:rPr lang="nl-NL" dirty="0" err="1"/>
              <a:t>Alumium</a:t>
            </a:r>
            <a:r>
              <a:rPr lang="nl-NL" dirty="0"/>
              <a:t> Chloride, Petrolaten, </a:t>
            </a:r>
            <a:r>
              <a:rPr lang="nl-NL" dirty="0" err="1"/>
              <a:t>Chemicalien</a:t>
            </a:r>
            <a:endParaRPr lang="nl-NL" dirty="0"/>
          </a:p>
          <a:p>
            <a:pPr lvl="1">
              <a:buFontTx/>
              <a:buChar char="-"/>
              <a:defRPr/>
            </a:pPr>
            <a:endParaRPr lang="nl-NL" dirty="0"/>
          </a:p>
          <a:p>
            <a:pPr>
              <a:buFontTx/>
              <a:buChar char="-"/>
              <a:defRPr/>
            </a:pPr>
            <a:r>
              <a:rPr lang="nl-NL" dirty="0"/>
              <a:t>Natuurlijke conservering met multifunctionele werkend stoffen:</a:t>
            </a:r>
          </a:p>
          <a:p>
            <a:pPr lvl="1">
              <a:buFontTx/>
              <a:buChar char="-"/>
              <a:defRPr/>
            </a:pPr>
            <a:r>
              <a:rPr lang="nl-NL" dirty="0"/>
              <a:t>Glycolen: </a:t>
            </a:r>
            <a:r>
              <a:rPr lang="nl-NL" dirty="0" err="1"/>
              <a:t>penthyleen</a:t>
            </a:r>
            <a:r>
              <a:rPr lang="nl-NL" dirty="0"/>
              <a:t>, glycerine, Sorbitol, (</a:t>
            </a:r>
            <a:r>
              <a:rPr lang="nl-NL" dirty="0" err="1"/>
              <a:t>vochtinbrengend</a:t>
            </a:r>
            <a:r>
              <a:rPr lang="nl-NL" dirty="0"/>
              <a:t>)</a:t>
            </a:r>
          </a:p>
          <a:p>
            <a:pPr lvl="1">
              <a:buFontTx/>
              <a:buChar char="-"/>
              <a:defRPr/>
            </a:pPr>
            <a:r>
              <a:rPr lang="nl-NL" dirty="0"/>
              <a:t>Alcohol: verdeling, opname van werkzame stoffen, huidgevoel</a:t>
            </a:r>
          </a:p>
          <a:p>
            <a:pPr lvl="1">
              <a:buFontTx/>
              <a:buChar char="-"/>
              <a:defRPr/>
            </a:pPr>
            <a:r>
              <a:rPr lang="nl-NL" dirty="0"/>
              <a:t>Zuren, vetzuren, Anijs, </a:t>
            </a:r>
            <a:r>
              <a:rPr lang="nl-NL" dirty="0" err="1"/>
              <a:t>Levoline</a:t>
            </a:r>
            <a:r>
              <a:rPr lang="nl-NL" dirty="0"/>
              <a:t>:  </a:t>
            </a:r>
            <a:r>
              <a:rPr lang="nl-NL" dirty="0" err="1"/>
              <a:t>Electrolyte</a:t>
            </a:r>
            <a:r>
              <a:rPr lang="nl-NL" dirty="0"/>
              <a:t>, </a:t>
            </a:r>
            <a:r>
              <a:rPr lang="nl-NL" dirty="0" err="1"/>
              <a:t>Antioxidatief</a:t>
            </a:r>
            <a:endParaRPr lang="nl-NL" dirty="0"/>
          </a:p>
          <a:p>
            <a:pPr marL="342900" lvl="1" indent="0">
              <a:buNone/>
              <a:defRPr/>
            </a:pPr>
            <a:endParaRPr lang="nl-NL" dirty="0"/>
          </a:p>
          <a:p>
            <a:pPr lvl="1">
              <a:buFontTx/>
              <a:buChar char="-"/>
              <a:defRPr/>
            </a:pPr>
            <a:endParaRPr lang="nl-NL" dirty="0"/>
          </a:p>
          <a:p>
            <a:pPr lvl="1">
              <a:buFontTx/>
              <a:buChar char="-"/>
              <a:defRPr/>
            </a:pPr>
            <a:endParaRPr lang="nl-NL" dirty="0"/>
          </a:p>
          <a:p>
            <a:pPr>
              <a:buFontTx/>
              <a:buChar char="-"/>
              <a:defRPr/>
            </a:pPr>
            <a:endParaRPr lang="nl-NL" dirty="0"/>
          </a:p>
          <a:p>
            <a:pPr>
              <a:buFontTx/>
              <a:buChar char="-"/>
              <a:defRPr/>
            </a:pPr>
            <a:endParaRPr lang="nl-NL" dirty="0"/>
          </a:p>
          <a:p>
            <a:pPr>
              <a:buFontTx/>
              <a:buChar char="-"/>
              <a:defRPr/>
            </a:pPr>
            <a:endParaRPr lang="nl-NL" dirty="0"/>
          </a:p>
          <a:p>
            <a:pPr>
              <a:buFontTx/>
              <a:buChar char="-"/>
              <a:defRPr/>
            </a:pPr>
            <a:endParaRPr lang="nl-NL" dirty="0"/>
          </a:p>
          <a:p>
            <a:pPr>
              <a:buFontTx/>
              <a:buChar char="-"/>
              <a:defRPr/>
            </a:pPr>
            <a:endParaRPr lang="nl-NL" dirty="0"/>
          </a:p>
        </p:txBody>
      </p:sp>
    </p:spTree>
    <p:extLst>
      <p:ext uri="{BB962C8B-B14F-4D97-AF65-F5344CB8AC3E}">
        <p14:creationId xmlns:p14="http://schemas.microsoft.com/office/powerpoint/2010/main" val="109310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A3709E-5B0B-43BD-80B2-711F6C1126B3}"/>
            </a:ext>
          </a:extLst>
        </p:cNvPr>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594AA6BD-6C84-E032-111E-7FE470376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09" name="Titel 1">
            <a:extLst>
              <a:ext uri="{FF2B5EF4-FFF2-40B4-BE49-F238E27FC236}">
                <a16:creationId xmlns:a16="http://schemas.microsoft.com/office/drawing/2014/main" id="{03B4BEA6-CE6B-97D3-22E3-010F24F3FED0}"/>
              </a:ext>
            </a:extLst>
          </p:cNvPr>
          <p:cNvSpPr>
            <a:spLocks noGrp="1"/>
          </p:cNvSpPr>
          <p:nvPr>
            <p:ph type="title"/>
          </p:nvPr>
        </p:nvSpPr>
        <p:spPr>
          <a:xfrm>
            <a:off x="628650" y="365125"/>
            <a:ext cx="4045020" cy="1325563"/>
          </a:xfrm>
        </p:spPr>
        <p:txBody>
          <a:bodyPr>
            <a:normAutofit fontScale="90000"/>
          </a:bodyPr>
          <a:lstStyle/>
          <a:p>
            <a:pPr eaLnBrk="1" hangingPunct="1"/>
            <a:r>
              <a:rPr lang="nl-NL" b="1" i="0" dirty="0">
                <a:solidFill>
                  <a:srgbClr val="202122"/>
                </a:solidFill>
                <a:effectLst/>
                <a:latin typeface="Arial" panose="020B0604020202020204" pitchFamily="34" charset="0"/>
              </a:rPr>
              <a:t>HLB</a:t>
            </a:r>
            <a:r>
              <a:rPr lang="nl-NL" b="0" i="0" dirty="0">
                <a:solidFill>
                  <a:srgbClr val="202122"/>
                </a:solidFill>
                <a:effectLst/>
                <a:latin typeface="Arial" panose="020B0604020202020204" pitchFamily="34" charset="0"/>
              </a:rPr>
              <a:t> staat voor </a:t>
            </a:r>
            <a:r>
              <a:rPr lang="nl-NL" b="1" i="0" dirty="0">
                <a:solidFill>
                  <a:srgbClr val="202122"/>
                </a:solidFill>
                <a:effectLst/>
                <a:latin typeface="Arial" panose="020B0604020202020204" pitchFamily="34" charset="0"/>
              </a:rPr>
              <a:t>H</a:t>
            </a:r>
            <a:r>
              <a:rPr lang="nl-NL" b="0" i="0" dirty="0">
                <a:solidFill>
                  <a:srgbClr val="202122"/>
                </a:solidFill>
                <a:effectLst/>
                <a:latin typeface="Arial" panose="020B0604020202020204" pitchFamily="34" charset="0"/>
              </a:rPr>
              <a:t>ydrofiel-</a:t>
            </a:r>
            <a:r>
              <a:rPr lang="nl-NL" b="1" i="0" dirty="0">
                <a:solidFill>
                  <a:srgbClr val="202122"/>
                </a:solidFill>
                <a:effectLst/>
                <a:latin typeface="Arial" panose="020B0604020202020204" pitchFamily="34" charset="0"/>
              </a:rPr>
              <a:t>L</a:t>
            </a:r>
            <a:r>
              <a:rPr lang="nl-NL" b="0" i="0" dirty="0">
                <a:solidFill>
                  <a:srgbClr val="202122"/>
                </a:solidFill>
                <a:effectLst/>
                <a:latin typeface="Arial" panose="020B0604020202020204" pitchFamily="34" charset="0"/>
              </a:rPr>
              <a:t>ipofiel-</a:t>
            </a:r>
            <a:r>
              <a:rPr lang="nl-NL" b="1" i="0" dirty="0">
                <a:solidFill>
                  <a:srgbClr val="202122"/>
                </a:solidFill>
                <a:effectLst/>
                <a:latin typeface="Arial" panose="020B0604020202020204" pitchFamily="34" charset="0"/>
              </a:rPr>
              <a:t>B</a:t>
            </a:r>
            <a:r>
              <a:rPr lang="nl-NL" b="0" i="0" dirty="0">
                <a:solidFill>
                  <a:srgbClr val="202122"/>
                </a:solidFill>
                <a:effectLst/>
                <a:latin typeface="Arial" panose="020B0604020202020204" pitchFamily="34" charset="0"/>
              </a:rPr>
              <a:t>alans</a:t>
            </a:r>
            <a:endParaRPr lang="nl-NL" dirty="0"/>
          </a:p>
        </p:txBody>
      </p:sp>
      <p:sp>
        <p:nvSpPr>
          <p:cNvPr id="17416" name="Freeform: Shape 17415">
            <a:extLst>
              <a:ext uri="{FF2B5EF4-FFF2-40B4-BE49-F238E27FC236}">
                <a16:creationId xmlns:a16="http://schemas.microsoft.com/office/drawing/2014/main" id="{FFEC4F3F-540C-E386-FF0C-6E9DBE447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BA81D46E-BCD1-2628-F208-832CD06263FE}"/>
              </a:ext>
            </a:extLst>
          </p:cNvPr>
          <p:cNvSpPr>
            <a:spLocks noGrp="1"/>
          </p:cNvSpPr>
          <p:nvPr>
            <p:ph idx="1"/>
          </p:nvPr>
        </p:nvSpPr>
        <p:spPr>
          <a:xfrm>
            <a:off x="628650" y="1825625"/>
            <a:ext cx="4045020" cy="4351338"/>
          </a:xfrm>
        </p:spPr>
        <p:txBody>
          <a:bodyPr rtlCol="0">
            <a:normAutofit lnSpcReduction="10000"/>
          </a:bodyPr>
          <a:lstStyle/>
          <a:p>
            <a:pPr eaLnBrk="1" fontAlgn="auto" hangingPunct="1">
              <a:spcAft>
                <a:spcPts val="0"/>
              </a:spcAft>
              <a:buFontTx/>
              <a:buChar char="-"/>
              <a:defRPr/>
            </a:pPr>
            <a:r>
              <a:rPr lang="nl-NL" dirty="0"/>
              <a:t>Belangrijke waarde bij keuze:</a:t>
            </a:r>
          </a:p>
          <a:p>
            <a:pPr marL="0" indent="0" eaLnBrk="1" fontAlgn="auto" hangingPunct="1">
              <a:spcAft>
                <a:spcPts val="0"/>
              </a:spcAft>
              <a:buNone/>
              <a:defRPr/>
            </a:pPr>
            <a:endParaRPr lang="nl-NL" dirty="0"/>
          </a:p>
          <a:p>
            <a:pPr marL="0" indent="0" eaLnBrk="1" fontAlgn="auto" hangingPunct="1">
              <a:spcAft>
                <a:spcPts val="0"/>
              </a:spcAft>
              <a:buNone/>
              <a:defRPr/>
            </a:pPr>
            <a:r>
              <a:rPr lang="nl-NL" dirty="0"/>
              <a:t>Gels verbinding</a:t>
            </a:r>
          </a:p>
          <a:p>
            <a:pPr marL="0" indent="0" eaLnBrk="1" fontAlgn="auto" hangingPunct="1">
              <a:spcAft>
                <a:spcPts val="0"/>
              </a:spcAft>
              <a:buNone/>
              <a:defRPr/>
            </a:pPr>
            <a:r>
              <a:rPr lang="nl-NL" dirty="0"/>
              <a:t>Emulgator</a:t>
            </a:r>
          </a:p>
          <a:p>
            <a:pPr marL="0" indent="0" eaLnBrk="1" fontAlgn="auto" hangingPunct="1">
              <a:spcAft>
                <a:spcPts val="0"/>
              </a:spcAft>
              <a:buNone/>
              <a:defRPr/>
            </a:pPr>
            <a:r>
              <a:rPr lang="nl-NL" dirty="0"/>
              <a:t>Vetten</a:t>
            </a:r>
          </a:p>
          <a:p>
            <a:pPr marL="0" indent="0" eaLnBrk="1" fontAlgn="auto" hangingPunct="1">
              <a:spcAft>
                <a:spcPts val="0"/>
              </a:spcAft>
              <a:buNone/>
              <a:defRPr/>
            </a:pPr>
            <a:r>
              <a:rPr lang="nl-NL" dirty="0"/>
              <a:t>Actief stoffen</a:t>
            </a:r>
          </a:p>
          <a:p>
            <a:pPr marL="0" indent="0" eaLnBrk="1" fontAlgn="auto" hangingPunct="1">
              <a:spcAft>
                <a:spcPts val="0"/>
              </a:spcAft>
              <a:buNone/>
              <a:defRPr/>
            </a:pPr>
            <a:endParaRPr lang="nl-NL" dirty="0"/>
          </a:p>
          <a:p>
            <a:pPr marL="0" indent="0" eaLnBrk="1" fontAlgn="auto" hangingPunct="1">
              <a:spcAft>
                <a:spcPts val="0"/>
              </a:spcAft>
              <a:buNone/>
              <a:defRPr/>
            </a:pPr>
            <a:r>
              <a:rPr lang="nl-NL" dirty="0"/>
              <a:t>Wordt het een </a:t>
            </a:r>
            <a:r>
              <a:rPr lang="nl-NL" dirty="0" err="1"/>
              <a:t>creme</a:t>
            </a:r>
            <a:r>
              <a:rPr lang="nl-NL" dirty="0"/>
              <a:t> / emulsie / </a:t>
            </a:r>
            <a:r>
              <a:rPr lang="nl-NL" dirty="0" err="1"/>
              <a:t>wasemulie</a:t>
            </a:r>
            <a:r>
              <a:rPr lang="nl-NL" dirty="0"/>
              <a:t> / shampoo / </a:t>
            </a:r>
            <a:r>
              <a:rPr lang="nl-NL" dirty="0" err="1"/>
              <a:t>etc</a:t>
            </a:r>
            <a:r>
              <a:rPr lang="nl-NL" dirty="0"/>
              <a:t>…?</a:t>
            </a:r>
          </a:p>
          <a:p>
            <a:pPr marL="0" indent="0" eaLnBrk="1" fontAlgn="auto" hangingPunct="1">
              <a:spcAft>
                <a:spcPts val="0"/>
              </a:spcAft>
              <a:buNone/>
              <a:defRPr/>
            </a:pPr>
            <a:endParaRPr lang="nl-NL" dirty="0"/>
          </a:p>
          <a:p>
            <a:pPr marL="0" indent="0" eaLnBrk="1" fontAlgn="auto" hangingPunct="1">
              <a:spcAft>
                <a:spcPts val="0"/>
              </a:spcAft>
              <a:buNone/>
              <a:defRPr/>
            </a:pPr>
            <a:r>
              <a:rPr lang="nl-NL" dirty="0"/>
              <a:t>Of zonder zoals </a:t>
            </a:r>
            <a:r>
              <a:rPr lang="nl-NL" dirty="0" err="1"/>
              <a:t>olien</a:t>
            </a:r>
            <a:r>
              <a:rPr lang="nl-NL" dirty="0"/>
              <a:t>, mengsels, waters…</a:t>
            </a:r>
          </a:p>
          <a:p>
            <a:pPr marL="0" indent="0" eaLnBrk="1" fontAlgn="auto" hangingPunct="1">
              <a:spcAft>
                <a:spcPts val="0"/>
              </a:spcAft>
              <a:buNone/>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p:txBody>
      </p:sp>
      <p:sp>
        <p:nvSpPr>
          <p:cNvPr id="17418" name="Oval 17417">
            <a:extLst>
              <a:ext uri="{FF2B5EF4-FFF2-40B4-BE49-F238E27FC236}">
                <a16:creationId xmlns:a16="http://schemas.microsoft.com/office/drawing/2014/main" id="{E7DA186F-AF38-CCB9-AC81-27177D1D7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descr="C:\Users\Premium\Desktop\2105duurzaam.jpg">
            <a:extLst>
              <a:ext uri="{FF2B5EF4-FFF2-40B4-BE49-F238E27FC236}">
                <a16:creationId xmlns:a16="http://schemas.microsoft.com/office/drawing/2014/main" id="{C3374600-3890-C840-F3D8-21C4240395BB}"/>
              </a:ext>
            </a:extLst>
          </p:cNvPr>
          <p:cNvPicPr>
            <a:picLocks noChangeAspect="1" noChangeArrowheads="1"/>
          </p:cNvPicPr>
          <p:nvPr/>
        </p:nvPicPr>
        <p:blipFill>
          <a:blip r:embed="rId3"/>
          <a:stretch>
            <a:fillRect/>
          </a:stretch>
        </p:blipFill>
        <p:spPr bwMode="auto">
          <a:xfrm>
            <a:off x="5915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17420" name="Freeform: Shape 17419">
            <a:extLst>
              <a:ext uri="{FF2B5EF4-FFF2-40B4-BE49-F238E27FC236}">
                <a16:creationId xmlns:a16="http://schemas.microsoft.com/office/drawing/2014/main" id="{5F80EE63-739E-DCA8-C1A1-2E354D77C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422" name="Straight Connector 17421">
            <a:extLst>
              <a:ext uri="{FF2B5EF4-FFF2-40B4-BE49-F238E27FC236}">
                <a16:creationId xmlns:a16="http://schemas.microsoft.com/office/drawing/2014/main" id="{441EB550-77B1-2989-F368-ABC2AB223D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424" name="Freeform: Shape 17423">
            <a:extLst>
              <a:ext uri="{FF2B5EF4-FFF2-40B4-BE49-F238E27FC236}">
                <a16:creationId xmlns:a16="http://schemas.microsoft.com/office/drawing/2014/main" id="{C3E6766C-8C38-C38F-0BCA-DF4BCDE24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7426" name="Freeform: Shape 17425">
            <a:extLst>
              <a:ext uri="{FF2B5EF4-FFF2-40B4-BE49-F238E27FC236}">
                <a16:creationId xmlns:a16="http://schemas.microsoft.com/office/drawing/2014/main" id="{D3D3ACDD-5504-5EC8-8646-C787EDCFC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28" name="Freeform: Shape 17427">
            <a:extLst>
              <a:ext uri="{FF2B5EF4-FFF2-40B4-BE49-F238E27FC236}">
                <a16:creationId xmlns:a16="http://schemas.microsoft.com/office/drawing/2014/main" id="{581159DA-737E-2037-3F3F-37DA6719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8" name="Picture 2" descr="C:\Users\Zijerveld\Desktop\Erica\promotie, online, offline\NS 25.11.2014\Erica_logo_final_PO_herbals_1080x651_PMS.jpg">
            <a:extLst>
              <a:ext uri="{FF2B5EF4-FFF2-40B4-BE49-F238E27FC236}">
                <a16:creationId xmlns:a16="http://schemas.microsoft.com/office/drawing/2014/main" id="{70E9BA69-819E-7BBA-B3E9-9E094E9759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16" name="Freeform: Shape 174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628650" y="1825625"/>
            <a:ext cx="4045020" cy="4351338"/>
          </a:xfrm>
        </p:spPr>
        <p:txBody>
          <a:bodyPr rtlCol="0">
            <a:normAutofit/>
          </a:bodyPr>
          <a:lstStyle/>
          <a:p>
            <a:pPr marL="0" indent="0" eaLnBrk="1" fontAlgn="auto" hangingPunct="1">
              <a:spcAft>
                <a:spcPts val="0"/>
              </a:spcAft>
              <a:buNone/>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a:p>
            <a:pPr eaLnBrk="1" fontAlgn="auto" hangingPunct="1">
              <a:spcAft>
                <a:spcPts val="0"/>
              </a:spcAft>
              <a:buFontTx/>
              <a:buChar char="-"/>
              <a:defRPr/>
            </a:pPr>
            <a:endParaRPr lang="nl-NL" dirty="0"/>
          </a:p>
        </p:txBody>
      </p:sp>
      <p:sp>
        <p:nvSpPr>
          <p:cNvPr id="17418" name="Oval 174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0" name="Freeform: Shape 174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422" name="Straight Connector 174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424" name="Freeform: Shape 174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7426" name="Freeform: Shape 174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28" name="Freeform: Shape 1742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8" name="Picture 2" descr="C:\Users\Zijerveld\Desktop\Erica\promotie, online, offline\NS 25.11.2014\Erica_logo_final_PO_herbals_1080x651_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8A85D55-AECB-AA65-1E78-420DCEA1A2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3997" y="2162738"/>
            <a:ext cx="2050003" cy="418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id="{9DFB75AD-F770-6DFA-7408-DBB89E17B81A}"/>
              </a:ext>
            </a:extLst>
          </p:cNvPr>
          <p:cNvSpPr txBox="1"/>
          <p:nvPr/>
        </p:nvSpPr>
        <p:spPr>
          <a:xfrm>
            <a:off x="556509" y="1484784"/>
            <a:ext cx="6537487" cy="4478149"/>
          </a:xfrm>
          <a:prstGeom prst="rect">
            <a:avLst/>
          </a:prstGeom>
          <a:noFill/>
        </p:spPr>
        <p:txBody>
          <a:bodyPr wrap="square">
            <a:spAutoFit/>
          </a:bodyPr>
          <a:lstStyle/>
          <a:p>
            <a:pPr algn="l"/>
            <a:r>
              <a:rPr lang="nl-NL" sz="1500" b="0" i="0" dirty="0">
                <a:solidFill>
                  <a:srgbClr val="202122"/>
                </a:solidFill>
                <a:effectLst/>
                <a:latin typeface="Arial" panose="020B0604020202020204" pitchFamily="34" charset="0"/>
              </a:rPr>
              <a:t>De HLB-waarde ligt dus steeds tussen 0 en 20. Een HLB-waarde van 0 duidt op een volledig hydrofobe stof (onoplosbaar in water) en 20 op een volledig hydrofiele stof (zeer goed oplosbaar in water). Oppervlakte-actieve stoffen met een HLB &lt; 10 zijn </a:t>
            </a:r>
            <a:r>
              <a:rPr lang="nl-NL" sz="1500" b="0" i="0" dirty="0" err="1">
                <a:solidFill>
                  <a:srgbClr val="202122"/>
                </a:solidFill>
                <a:effectLst/>
                <a:latin typeface="Arial" panose="020B0604020202020204" pitchFamily="34" charset="0"/>
              </a:rPr>
              <a:t>vetoplosbaar</a:t>
            </a:r>
            <a:r>
              <a:rPr lang="nl-NL" sz="1500" b="0" i="0" dirty="0">
                <a:solidFill>
                  <a:srgbClr val="202122"/>
                </a:solidFill>
                <a:effectLst/>
                <a:latin typeface="Arial" panose="020B0604020202020204" pitchFamily="34" charset="0"/>
              </a:rPr>
              <a:t>; met een HLB &gt; 10 zijn ze wateroplosbaar.</a:t>
            </a:r>
          </a:p>
          <a:p>
            <a:pPr algn="l"/>
            <a:endParaRPr lang="nl-NL" sz="1500" b="0" i="0" dirty="0">
              <a:solidFill>
                <a:srgbClr val="202122"/>
              </a:solidFill>
              <a:effectLst/>
              <a:latin typeface="Arial" panose="020B0604020202020204" pitchFamily="34" charset="0"/>
            </a:endParaRPr>
          </a:p>
          <a:p>
            <a:pPr algn="l"/>
            <a:r>
              <a:rPr lang="nl-NL" sz="1500" b="0" i="0" dirty="0">
                <a:solidFill>
                  <a:srgbClr val="202122"/>
                </a:solidFill>
                <a:effectLst/>
                <a:latin typeface="Arial" panose="020B0604020202020204" pitchFamily="34" charset="0"/>
              </a:rPr>
              <a:t>De HLB-waarde kan men gebruiken om het toepassingsgebied van een oppervlakte-actieve stof te voorspellen:</a:t>
            </a:r>
          </a:p>
          <a:p>
            <a:pPr algn="l"/>
            <a:endParaRPr lang="nl-NL" sz="1500" b="0" i="0" dirty="0">
              <a:solidFill>
                <a:srgbClr val="202122"/>
              </a:solidFill>
              <a:effectLst/>
              <a:latin typeface="Arial" panose="020B0604020202020204" pitchFamily="34" charset="0"/>
            </a:endParaRPr>
          </a:p>
          <a:p>
            <a:pPr algn="l">
              <a:buFont typeface="Arial" panose="020B0604020202020204" pitchFamily="34" charset="0"/>
              <a:buChar char="•"/>
            </a:pPr>
            <a:r>
              <a:rPr lang="nl-NL" sz="1500" b="0" i="0" dirty="0">
                <a:solidFill>
                  <a:srgbClr val="202122"/>
                </a:solidFill>
                <a:effectLst/>
                <a:latin typeface="Arial" panose="020B0604020202020204" pitchFamily="34" charset="0"/>
              </a:rPr>
              <a:t>HLB-waarden tussen 0 en 3 zijn kenmerkend voor antischuimmiddelen</a:t>
            </a:r>
          </a:p>
          <a:p>
            <a:pPr algn="l"/>
            <a:endParaRPr lang="nl-NL" sz="1500" b="0" i="0" dirty="0">
              <a:solidFill>
                <a:srgbClr val="202122"/>
              </a:solidFill>
              <a:effectLst/>
              <a:latin typeface="Arial" panose="020B0604020202020204" pitchFamily="34" charset="0"/>
            </a:endParaRPr>
          </a:p>
          <a:p>
            <a:pPr algn="l">
              <a:buFont typeface="Arial" panose="020B0604020202020204" pitchFamily="34" charset="0"/>
              <a:buChar char="•"/>
            </a:pPr>
            <a:r>
              <a:rPr lang="nl-NL" sz="1500" b="0" i="0" dirty="0">
                <a:solidFill>
                  <a:srgbClr val="202122"/>
                </a:solidFill>
                <a:effectLst/>
                <a:latin typeface="Arial" panose="020B0604020202020204" pitchFamily="34" charset="0"/>
              </a:rPr>
              <a:t>HLB-waarden tussen 2 en 8 duiden op een water-in-olie-</a:t>
            </a:r>
            <a:r>
              <a:rPr lang="nl-NL" sz="1500" b="0" i="0" u="none" strike="noStrike" dirty="0">
                <a:solidFill>
                  <a:srgbClr val="202122"/>
                </a:solidFill>
                <a:effectLst/>
                <a:latin typeface="Arial" panose="020B0604020202020204" pitchFamily="34" charset="0"/>
                <a:hlinkClick r:id="rId5" tooltip="Emulgator"/>
              </a:rPr>
              <a:t>emulgator</a:t>
            </a:r>
            <a:r>
              <a:rPr lang="nl-NL" sz="1500" b="0" i="0" dirty="0">
                <a:solidFill>
                  <a:srgbClr val="202122"/>
                </a:solidFill>
                <a:effectLst/>
                <a:latin typeface="Arial" panose="020B0604020202020204" pitchFamily="34" charset="0"/>
              </a:rPr>
              <a:t> (meest geschikt is HLB tussen 4 en 6)</a:t>
            </a:r>
          </a:p>
          <a:p>
            <a:pPr algn="l"/>
            <a:endParaRPr lang="nl-NL" sz="1500" b="0" i="0" dirty="0">
              <a:solidFill>
                <a:srgbClr val="202122"/>
              </a:solidFill>
              <a:effectLst/>
              <a:latin typeface="Arial" panose="020B0604020202020204" pitchFamily="34" charset="0"/>
            </a:endParaRPr>
          </a:p>
          <a:p>
            <a:pPr algn="l">
              <a:buFont typeface="Arial" panose="020B0604020202020204" pitchFamily="34" charset="0"/>
              <a:buChar char="•"/>
            </a:pPr>
            <a:r>
              <a:rPr lang="nl-NL" sz="1500" b="0" i="0" dirty="0">
                <a:solidFill>
                  <a:srgbClr val="202122"/>
                </a:solidFill>
                <a:effectLst/>
                <a:latin typeface="Arial" panose="020B0604020202020204" pitchFamily="34" charset="0"/>
              </a:rPr>
              <a:t>HLB-waarden tussen 8 en 18 duiden op een olie-in-water-</a:t>
            </a:r>
            <a:r>
              <a:rPr lang="nl-NL" sz="1500" b="0" i="0" u="none" strike="noStrike" dirty="0">
                <a:solidFill>
                  <a:srgbClr val="202122"/>
                </a:solidFill>
                <a:effectLst/>
                <a:latin typeface="Arial" panose="020B0604020202020204" pitchFamily="34" charset="0"/>
                <a:hlinkClick r:id="rId5" tooltip="Emulgator"/>
              </a:rPr>
              <a:t>emulgator</a:t>
            </a:r>
            <a:endParaRPr lang="nl-NL" sz="1500" b="0" i="0" u="none" strike="noStrike" dirty="0">
              <a:solidFill>
                <a:srgbClr val="202122"/>
              </a:solidFill>
              <a:effectLst/>
              <a:latin typeface="Arial" panose="020B0604020202020204" pitchFamily="34" charset="0"/>
            </a:endParaRPr>
          </a:p>
          <a:p>
            <a:pPr algn="l"/>
            <a:endParaRPr lang="nl-NL" sz="1500" b="0" i="0" dirty="0">
              <a:solidFill>
                <a:srgbClr val="202122"/>
              </a:solidFill>
              <a:effectLst/>
              <a:latin typeface="Arial" panose="020B0604020202020204" pitchFamily="34" charset="0"/>
            </a:endParaRPr>
          </a:p>
          <a:p>
            <a:pPr algn="l">
              <a:buFont typeface="Arial" panose="020B0604020202020204" pitchFamily="34" charset="0"/>
              <a:buChar char="•"/>
            </a:pPr>
            <a:r>
              <a:rPr lang="nl-NL" sz="1500" b="0" i="0" u="none" strike="noStrike" dirty="0">
                <a:solidFill>
                  <a:srgbClr val="202122"/>
                </a:solidFill>
                <a:effectLst/>
                <a:latin typeface="Arial" panose="020B0604020202020204" pitchFamily="34" charset="0"/>
                <a:hlinkClick r:id="rId6" tooltip="Detergent"/>
              </a:rPr>
              <a:t>Detergenten</a:t>
            </a:r>
            <a:r>
              <a:rPr lang="nl-NL" sz="1500" b="0" i="0" dirty="0">
                <a:solidFill>
                  <a:srgbClr val="202122"/>
                </a:solidFill>
                <a:effectLst/>
                <a:latin typeface="Arial" panose="020B0604020202020204" pitchFamily="34" charset="0"/>
              </a:rPr>
              <a:t> hebben typisch een HLB-waarde tussen 13 en 15</a:t>
            </a:r>
          </a:p>
          <a:p>
            <a:pPr algn="l"/>
            <a:endParaRPr lang="nl-NL" sz="1500" b="0" i="0" dirty="0">
              <a:solidFill>
                <a:srgbClr val="202122"/>
              </a:solidFill>
              <a:effectLst/>
              <a:latin typeface="Arial" panose="020B0604020202020204" pitchFamily="34" charset="0"/>
            </a:endParaRPr>
          </a:p>
          <a:p>
            <a:pPr algn="l">
              <a:buFont typeface="Arial" panose="020B0604020202020204" pitchFamily="34" charset="0"/>
              <a:buChar char="•"/>
            </a:pPr>
            <a:r>
              <a:rPr lang="nl-NL" sz="1500" b="0" i="0" u="none" strike="noStrike" dirty="0">
                <a:solidFill>
                  <a:srgbClr val="202122"/>
                </a:solidFill>
                <a:effectLst/>
                <a:latin typeface="Arial" panose="020B0604020202020204" pitchFamily="34" charset="0"/>
                <a:hlinkClick r:id="rId7" tooltip="Hydrotroop"/>
              </a:rPr>
              <a:t>Hydrotrope</a:t>
            </a:r>
            <a:r>
              <a:rPr lang="nl-NL" sz="1500" b="0" i="0" dirty="0">
                <a:solidFill>
                  <a:srgbClr val="202122"/>
                </a:solidFill>
                <a:effectLst/>
                <a:latin typeface="Arial" panose="020B0604020202020204" pitchFamily="34" charset="0"/>
              </a:rPr>
              <a:t> stoffen hebben een HLB-waarde van 10 tot 18.</a:t>
            </a:r>
          </a:p>
        </p:txBody>
      </p:sp>
      <p:sp>
        <p:nvSpPr>
          <p:cNvPr id="6" name="Titel 1">
            <a:extLst>
              <a:ext uri="{FF2B5EF4-FFF2-40B4-BE49-F238E27FC236}">
                <a16:creationId xmlns:a16="http://schemas.microsoft.com/office/drawing/2014/main" id="{2AFF1F6D-7AC4-784D-6894-52BA833D6872}"/>
              </a:ext>
            </a:extLst>
          </p:cNvPr>
          <p:cNvSpPr>
            <a:spLocks noGrp="1"/>
          </p:cNvSpPr>
          <p:nvPr>
            <p:ph type="title"/>
          </p:nvPr>
        </p:nvSpPr>
        <p:spPr>
          <a:xfrm>
            <a:off x="628649" y="365125"/>
            <a:ext cx="7020341" cy="958391"/>
          </a:xfrm>
        </p:spPr>
        <p:txBody>
          <a:bodyPr>
            <a:normAutofit fontScale="90000"/>
          </a:bodyPr>
          <a:lstStyle/>
          <a:p>
            <a:pPr eaLnBrk="1" hangingPunct="1"/>
            <a:r>
              <a:rPr lang="nl-NL" b="1" i="0" dirty="0">
                <a:solidFill>
                  <a:srgbClr val="202122"/>
                </a:solidFill>
                <a:effectLst/>
                <a:latin typeface="Arial" panose="020B0604020202020204" pitchFamily="34" charset="0"/>
              </a:rPr>
              <a:t>Welke HLB kan in de schuimpomp? </a:t>
            </a:r>
            <a:endParaRPr lang="nl-NL" dirty="0"/>
          </a:p>
        </p:txBody>
      </p:sp>
    </p:spTree>
    <p:extLst>
      <p:ext uri="{BB962C8B-B14F-4D97-AF65-F5344CB8AC3E}">
        <p14:creationId xmlns:p14="http://schemas.microsoft.com/office/powerpoint/2010/main" val="205978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ndertitel 3"/>
          <p:cNvSpPr>
            <a:spLocks noGrp="1"/>
          </p:cNvSpPr>
          <p:nvPr>
            <p:ph type="subTitle" idx="1"/>
          </p:nvPr>
        </p:nvSpPr>
        <p:spPr>
          <a:xfrm>
            <a:off x="1403350" y="4724400"/>
            <a:ext cx="6840538" cy="1752600"/>
          </a:xfrm>
        </p:spPr>
        <p:txBody>
          <a:bodyPr rtlCol="0">
            <a:normAutofit/>
          </a:bodyPr>
          <a:lstStyle/>
          <a:p>
            <a:pPr eaLnBrk="1" fontAlgn="auto" hangingPunct="1">
              <a:spcAft>
                <a:spcPts val="0"/>
              </a:spcAft>
              <a:buFont typeface="Arial" pitchFamily="34" charset="0"/>
              <a:buNone/>
              <a:defRPr/>
            </a:pPr>
            <a:r>
              <a:rPr lang="nl-NL" b="1">
                <a:solidFill>
                  <a:srgbClr val="003300"/>
                </a:solidFill>
                <a:latin typeface="Century Gothic" pitchFamily="34" charset="0"/>
              </a:rPr>
              <a:t> </a:t>
            </a:r>
          </a:p>
          <a:p>
            <a:pPr eaLnBrk="1" fontAlgn="auto" hangingPunct="1">
              <a:spcAft>
                <a:spcPts val="0"/>
              </a:spcAft>
              <a:buFont typeface="Arial" pitchFamily="34" charset="0"/>
              <a:buNone/>
              <a:defRPr/>
            </a:pPr>
            <a:endParaRPr lang="en-US" b="1">
              <a:solidFill>
                <a:schemeClr val="accent3">
                  <a:lumMod val="50000"/>
                </a:schemeClr>
              </a:solidFill>
              <a:latin typeface="Century Gothic" pitchFamily="34" charset="0"/>
            </a:endParaRPr>
          </a:p>
          <a:p>
            <a:pPr eaLnBrk="1" fontAlgn="auto" hangingPunct="1">
              <a:spcAft>
                <a:spcPts val="0"/>
              </a:spcAft>
              <a:buFont typeface="Arial" pitchFamily="34" charset="0"/>
              <a:buNone/>
              <a:defRPr/>
            </a:pPr>
            <a:endParaRPr lang="nl-NL" b="1">
              <a:solidFill>
                <a:schemeClr val="accent3">
                  <a:lumMod val="50000"/>
                </a:schemeClr>
              </a:solidFill>
              <a:latin typeface="Century Gothic" pitchFamily="34" charset="0"/>
            </a:endParaRPr>
          </a:p>
          <a:p>
            <a:pPr eaLnBrk="1" fontAlgn="auto" hangingPunct="1">
              <a:spcAft>
                <a:spcPts val="0"/>
              </a:spcAft>
              <a:buFont typeface="Arial" pitchFamily="34" charset="0"/>
              <a:buNone/>
              <a:defRPr/>
            </a:pPr>
            <a:endParaRPr lang="nl-NL" dirty="0"/>
          </a:p>
        </p:txBody>
      </p:sp>
      <p:pic>
        <p:nvPicPr>
          <p:cNvPr id="7" name="Afbeelding 6">
            <a:extLst>
              <a:ext uri="{FF2B5EF4-FFF2-40B4-BE49-F238E27FC236}">
                <a16:creationId xmlns:a16="http://schemas.microsoft.com/office/drawing/2014/main" id="{E1C29ED1-1A24-4436-8B78-2C3EC1D7CD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46" b="10994"/>
          <a:stretch/>
        </p:blipFill>
        <p:spPr>
          <a:xfrm>
            <a:off x="0" y="4304533"/>
            <a:ext cx="9139700" cy="2553467"/>
          </a:xfrm>
          <a:prstGeom prst="rect">
            <a:avLst/>
          </a:prstGeom>
        </p:spPr>
      </p:pic>
      <p:sp>
        <p:nvSpPr>
          <p:cNvPr id="6" name="Titel 1">
            <a:extLst>
              <a:ext uri="{FF2B5EF4-FFF2-40B4-BE49-F238E27FC236}">
                <a16:creationId xmlns:a16="http://schemas.microsoft.com/office/drawing/2014/main" id="{900A60BF-684F-4789-8E07-23CB08E8C84A}"/>
              </a:ext>
            </a:extLst>
          </p:cNvPr>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vak 2">
            <a:extLst>
              <a:ext uri="{FF2B5EF4-FFF2-40B4-BE49-F238E27FC236}">
                <a16:creationId xmlns:a16="http://schemas.microsoft.com/office/drawing/2014/main" id="{B9F08657-8EF4-0961-B9E1-942B3F5DA1AB}"/>
              </a:ext>
            </a:extLst>
          </p:cNvPr>
          <p:cNvSpPr txBox="1"/>
          <p:nvPr/>
        </p:nvSpPr>
        <p:spPr>
          <a:xfrm>
            <a:off x="2699792" y="699113"/>
            <a:ext cx="4572000" cy="3216265"/>
          </a:xfrm>
          <a:prstGeom prst="rect">
            <a:avLst/>
          </a:prstGeom>
          <a:noFill/>
        </p:spPr>
        <p:txBody>
          <a:bodyPr wrap="square">
            <a:spAutoFit/>
          </a:bodyPr>
          <a:lstStyle/>
          <a:p>
            <a:endParaRPr lang="nl-NL" sz="1600" b="1" dirty="0">
              <a:solidFill>
                <a:schemeClr val="accent3">
                  <a:lumMod val="50000"/>
                </a:schemeClr>
              </a:solidFill>
              <a:latin typeface="Century Gothic" pitchFamily="34" charset="0"/>
            </a:endParaRPr>
          </a:p>
          <a:p>
            <a:pPr marL="0" indent="0">
              <a:buNone/>
            </a:pPr>
            <a:r>
              <a:rPr lang="nl-NL" sz="1700" dirty="0"/>
              <a:t>Welke producten hebben wij hierin?</a:t>
            </a:r>
          </a:p>
          <a:p>
            <a:pPr marL="0" indent="0">
              <a:buNone/>
            </a:pPr>
            <a:endParaRPr lang="nl-NL" sz="1700" dirty="0"/>
          </a:p>
          <a:p>
            <a:pPr marL="0" indent="0">
              <a:buNone/>
            </a:pPr>
            <a:r>
              <a:rPr lang="nl-NL" sz="1700" dirty="0"/>
              <a:t>Intiem </a:t>
            </a:r>
            <a:r>
              <a:rPr lang="nl-NL" sz="1700" dirty="0" err="1"/>
              <a:t>wasschuim</a:t>
            </a:r>
            <a:endParaRPr lang="nl-NL" sz="1700" dirty="0"/>
          </a:p>
          <a:p>
            <a:pPr marL="0" indent="0">
              <a:buNone/>
            </a:pPr>
            <a:r>
              <a:rPr lang="nl-NL" sz="1700" dirty="0"/>
              <a:t>Face </a:t>
            </a:r>
            <a:r>
              <a:rPr lang="nl-NL" sz="1700" dirty="0" err="1"/>
              <a:t>wash</a:t>
            </a:r>
            <a:endParaRPr lang="nl-NL" sz="1700" dirty="0"/>
          </a:p>
          <a:p>
            <a:pPr marL="0" indent="0">
              <a:buNone/>
            </a:pPr>
            <a:r>
              <a:rPr lang="nl-NL" sz="1700" dirty="0"/>
              <a:t>Baby billen </a:t>
            </a:r>
            <a:r>
              <a:rPr lang="nl-NL" sz="1700" dirty="0" err="1"/>
              <a:t>foam</a:t>
            </a:r>
            <a:endParaRPr lang="nl-NL" sz="1700" dirty="0"/>
          </a:p>
          <a:p>
            <a:pPr marL="0" indent="0">
              <a:buNone/>
            </a:pPr>
            <a:endParaRPr lang="nl-NL" sz="1700" dirty="0"/>
          </a:p>
          <a:p>
            <a:pPr marL="0" indent="0">
              <a:buNone/>
            </a:pPr>
            <a:endParaRPr lang="nl-NL" sz="1700" dirty="0"/>
          </a:p>
          <a:p>
            <a:pPr marL="0" indent="0">
              <a:buNone/>
            </a:pPr>
            <a:endParaRPr lang="nl-NL" sz="1700" dirty="0"/>
          </a:p>
          <a:p>
            <a:pPr marL="0" indent="0">
              <a:buNone/>
            </a:pPr>
            <a:endParaRPr lang="nl-NL" sz="1700" dirty="0"/>
          </a:p>
          <a:p>
            <a:pPr marL="0" indent="0">
              <a:buNone/>
            </a:pPr>
            <a:endParaRPr lang="nl-NL" sz="1700" dirty="0"/>
          </a:p>
          <a:p>
            <a:pPr marL="0" indent="0">
              <a:buNone/>
            </a:pPr>
            <a:endParaRPr lang="nl-NL" sz="1700" dirty="0"/>
          </a:p>
        </p:txBody>
      </p:sp>
      <p:pic>
        <p:nvPicPr>
          <p:cNvPr id="2" name="Picture 2">
            <a:extLst>
              <a:ext uri="{FF2B5EF4-FFF2-40B4-BE49-F238E27FC236}">
                <a16:creationId xmlns:a16="http://schemas.microsoft.com/office/drawing/2014/main" id="{A7D25636-AA2B-3AA3-FF7B-A44E4E018A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16632"/>
            <a:ext cx="2463922" cy="50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24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33" name="Rectangle 1743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el 1"/>
          <p:cNvSpPr>
            <a:spLocks noGrp="1"/>
          </p:cNvSpPr>
          <p:nvPr>
            <p:ph type="title"/>
          </p:nvPr>
        </p:nvSpPr>
        <p:spPr>
          <a:xfrm>
            <a:off x="630936" y="548640"/>
            <a:ext cx="2700645" cy="5431536"/>
          </a:xfrm>
        </p:spPr>
        <p:txBody>
          <a:bodyPr>
            <a:normAutofit/>
          </a:bodyPr>
          <a:lstStyle/>
          <a:p>
            <a:pPr eaLnBrk="1" hangingPunct="1"/>
            <a:r>
              <a:rPr lang="nl-NL" sz="4700" dirty="0">
                <a:latin typeface="Calibri" panose="020F0502020204030204" pitchFamily="34" charset="0"/>
                <a:ea typeface="Calibri" panose="020F0502020204030204" pitchFamily="34" charset="0"/>
                <a:cs typeface="Times New Roman" panose="02020603050405020304" pitchFamily="18" charset="0"/>
              </a:rPr>
              <a:t>Huidtype</a:t>
            </a:r>
            <a:endParaRPr lang="nl-NL" sz="4700" dirty="0"/>
          </a:p>
        </p:txBody>
      </p:sp>
      <p:sp>
        <p:nvSpPr>
          <p:cNvPr id="1743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0" name="Tijdelijke aanduiding voor inhoud 2"/>
          <p:cNvSpPr>
            <a:spLocks noGrp="1"/>
          </p:cNvSpPr>
          <p:nvPr>
            <p:ph idx="1"/>
          </p:nvPr>
        </p:nvSpPr>
        <p:spPr>
          <a:xfrm>
            <a:off x="3844813" y="552091"/>
            <a:ext cx="4668251" cy="5431536"/>
          </a:xfrm>
        </p:spPr>
        <p:txBody>
          <a:bodyPr rtlCol="0" anchor="ctr">
            <a:normAutofit/>
          </a:bodyPr>
          <a:lstStyle/>
          <a:p>
            <a:pPr eaLnBrk="1" fontAlgn="auto" hangingPunct="1">
              <a:spcAft>
                <a:spcPts val="0"/>
              </a:spcAft>
              <a:buFontTx/>
              <a:buChar char="-"/>
              <a:defRPr/>
            </a:pPr>
            <a:r>
              <a:rPr lang="nl-NL" sz="1900"/>
              <a:t>Leeftijd 3 tm 10</a:t>
            </a:r>
          </a:p>
          <a:p>
            <a:pPr eaLnBrk="1" fontAlgn="auto" hangingPunct="1">
              <a:spcAft>
                <a:spcPts val="0"/>
              </a:spcAft>
              <a:buFontTx/>
              <a:buChar char="-"/>
              <a:defRPr/>
            </a:pPr>
            <a:r>
              <a:rPr lang="nl-NL" sz="1900"/>
              <a:t>Leeftijd 11 tm 22 </a:t>
            </a:r>
          </a:p>
          <a:p>
            <a:pPr eaLnBrk="1" fontAlgn="auto" hangingPunct="1">
              <a:spcAft>
                <a:spcPts val="0"/>
              </a:spcAft>
              <a:buFontTx/>
              <a:buChar char="-"/>
              <a:defRPr/>
            </a:pPr>
            <a:r>
              <a:rPr lang="nl-NL" sz="1900"/>
              <a:t>Leeftijd 23 tm 45</a:t>
            </a:r>
          </a:p>
          <a:p>
            <a:pPr eaLnBrk="1" fontAlgn="auto" hangingPunct="1">
              <a:spcAft>
                <a:spcPts val="0"/>
              </a:spcAft>
              <a:buFontTx/>
              <a:buChar char="-"/>
              <a:defRPr/>
            </a:pPr>
            <a:r>
              <a:rPr lang="nl-NL" sz="1900"/>
              <a:t>Leeftijd 45 tm ….</a:t>
            </a:r>
          </a:p>
          <a:p>
            <a:pPr eaLnBrk="1" fontAlgn="auto" hangingPunct="1">
              <a:spcAft>
                <a:spcPts val="0"/>
              </a:spcAft>
              <a:buFontTx/>
              <a:buChar char="-"/>
              <a:defRPr/>
            </a:pPr>
            <a:endParaRPr lang="nl-NL" sz="1900"/>
          </a:p>
          <a:p>
            <a:pPr eaLnBrk="1" fontAlgn="auto" hangingPunct="1">
              <a:spcAft>
                <a:spcPts val="0"/>
              </a:spcAft>
              <a:buFontTx/>
              <a:buChar char="-"/>
              <a:defRPr/>
            </a:pPr>
            <a:r>
              <a:rPr lang="nl-NL" sz="1900"/>
              <a:t>Prettige (normaal…;) huid</a:t>
            </a:r>
          </a:p>
          <a:p>
            <a:pPr eaLnBrk="1" fontAlgn="auto" hangingPunct="1">
              <a:spcAft>
                <a:spcPts val="0"/>
              </a:spcAft>
              <a:buFontTx/>
              <a:buChar char="-"/>
              <a:defRPr/>
            </a:pPr>
            <a:r>
              <a:rPr lang="nl-NL" sz="1900"/>
              <a:t>Gevoelige huid</a:t>
            </a:r>
          </a:p>
          <a:p>
            <a:pPr eaLnBrk="1" fontAlgn="auto" hangingPunct="1">
              <a:spcAft>
                <a:spcPts val="0"/>
              </a:spcAft>
              <a:buFontTx/>
              <a:buChar char="-"/>
              <a:defRPr/>
            </a:pPr>
            <a:r>
              <a:rPr lang="nl-NL" sz="1900"/>
              <a:t>Onrustige huid</a:t>
            </a:r>
          </a:p>
          <a:p>
            <a:pPr eaLnBrk="1" fontAlgn="auto" hangingPunct="1">
              <a:spcAft>
                <a:spcPts val="0"/>
              </a:spcAft>
              <a:buFontTx/>
              <a:buChar char="-"/>
              <a:defRPr/>
            </a:pPr>
            <a:r>
              <a:rPr lang="nl-NL" sz="1900"/>
              <a:t>Vette huid</a:t>
            </a:r>
          </a:p>
          <a:p>
            <a:pPr eaLnBrk="1" fontAlgn="auto" hangingPunct="1">
              <a:spcAft>
                <a:spcPts val="0"/>
              </a:spcAft>
              <a:buFontTx/>
              <a:buChar char="-"/>
              <a:defRPr/>
            </a:pPr>
            <a:r>
              <a:rPr lang="nl-NL" sz="1900"/>
              <a:t>Droge huid</a:t>
            </a:r>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a:p>
            <a:pPr eaLnBrk="1" fontAlgn="auto" hangingPunct="1">
              <a:spcAft>
                <a:spcPts val="0"/>
              </a:spcAft>
              <a:buFontTx/>
              <a:buChar char="-"/>
              <a:defRPr/>
            </a:pPr>
            <a:endParaRPr lang="nl-NL" sz="1900"/>
          </a:p>
        </p:txBody>
      </p:sp>
      <p:pic>
        <p:nvPicPr>
          <p:cNvPr id="8" name="Picture 2" descr="C:\Users\Zijerveld\Desktop\Erica\promotie, online, offline\NS 25.11.2014\Erica_logo_final_PO_herbals_1080x651_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5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6" name="Freeform: Shape 1741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8" name="Arc 1741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descr="C:\Users\Zijerveld\Desktop\Erica\promotie, online, offline\NS 25.11.2014\Erica_logo_final_PO_herbals_1080x651_P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73205"/>
            <a:ext cx="1008112" cy="607589"/>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a:extLst>
              <a:ext uri="{FF2B5EF4-FFF2-40B4-BE49-F238E27FC236}">
                <a16:creationId xmlns:a16="http://schemas.microsoft.com/office/drawing/2014/main" id="{28A86E51-20A4-C7AC-3C9D-B973220F0E35}"/>
              </a:ext>
            </a:extLst>
          </p:cNvPr>
          <p:cNvSpPr/>
          <p:nvPr/>
        </p:nvSpPr>
        <p:spPr>
          <a:xfrm>
            <a:off x="644770" y="332656"/>
            <a:ext cx="7383614" cy="7140416"/>
          </a:xfrm>
          <a:prstGeom prst="rect">
            <a:avLst/>
          </a:prstGeom>
        </p:spPr>
        <p:txBody>
          <a:bodyPr wrap="square">
            <a:spAutoFit/>
          </a:bodyPr>
          <a:lstStyle/>
          <a:p>
            <a:r>
              <a:rPr lang="nl-NL" sz="1000" b="1" dirty="0" err="1">
                <a:latin typeface="Arial" panose="020B0604020202020204" pitchFamily="34" charset="0"/>
                <a:ea typeface="Times New Roman" panose="02020603050405020304" pitchFamily="18" charset="0"/>
                <a:cs typeface="Arial" panose="020B0604020202020204" pitchFamily="34" charset="0"/>
              </a:rPr>
              <a:t>Barriere</a:t>
            </a:r>
            <a:r>
              <a:rPr lang="nl-NL" sz="1000" b="1" dirty="0">
                <a:latin typeface="Arial" panose="020B0604020202020204" pitchFamily="34" charset="0"/>
                <a:ea typeface="Times New Roman" panose="02020603050405020304" pitchFamily="18" charset="0"/>
                <a:cs typeface="Arial" panose="020B0604020202020204" pitchFamily="34" charset="0"/>
              </a:rPr>
              <a:t> crème</a:t>
            </a:r>
          </a:p>
          <a:p>
            <a:endParaRPr lang="nl-NL" dirty="0">
              <a:latin typeface="Arial" panose="020B0604020202020204" pitchFamily="34" charset="0"/>
              <a:ea typeface="Times New Roman" panose="02020603050405020304" pitchFamily="18" charset="0"/>
              <a:cs typeface="Arial" panose="020B0604020202020204" pitchFamily="34" charset="0"/>
            </a:endParaRPr>
          </a:p>
          <a:p>
            <a:r>
              <a:rPr lang="nl-NL" altLang="nl-NL" sz="1000" u="sng" dirty="0">
                <a:latin typeface="Arial" panose="020B0604020202020204" pitchFamily="34" charset="0"/>
                <a:ea typeface="Times New Roman" panose="02020603050405020304" pitchFamily="18" charset="0"/>
              </a:rPr>
              <a:t>Wat is de werking van dit product op de huid?</a:t>
            </a:r>
          </a:p>
          <a:p>
            <a:r>
              <a:rPr lang="nl-NL" sz="1000" dirty="0">
                <a:latin typeface="Arial" panose="020B0604020202020204" pitchFamily="34" charset="0"/>
                <a:cs typeface="Arial" panose="020B0604020202020204" pitchFamily="34" charset="0"/>
              </a:rPr>
              <a:t>Deze water in olie emulsie is speciaal voor de extreem droge huid. De crème legt een barrière voor beter herstel van de huid en bescherming tegen invloeden van buitenaf.</a:t>
            </a:r>
            <a:endParaRPr lang="nl-NL" alt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Voor welke klant/klacht is dit product geschikt?</a:t>
            </a:r>
            <a:r>
              <a:rPr lang="nl-NL" sz="1000" dirty="0">
                <a:latin typeface="Arial" panose="020B0604020202020204" pitchFamily="34" charset="0"/>
                <a:cs typeface="Arial" panose="020B0604020202020204" pitchFamily="34" charset="0"/>
              </a:rPr>
              <a:t> </a:t>
            </a:r>
          </a:p>
          <a:p>
            <a:r>
              <a:rPr lang="nl-NL" sz="1000" dirty="0">
                <a:latin typeface="Arial" panose="020B0604020202020204" pitchFamily="34" charset="0"/>
                <a:cs typeface="Arial" panose="020B0604020202020204" pitchFamily="34" charset="0"/>
              </a:rPr>
              <a:t>Voor iedereen met een extreem belaste en droge huid. Denk aan doorligplekken, smetplekken maar ook bij eczeem, extreme koude ed. </a:t>
            </a:r>
          </a:p>
          <a:p>
            <a:endParaRPr lang="nl-NL" sz="1000" dirty="0">
              <a:latin typeface="Arial" panose="020B0604020202020204" pitchFamily="34" charset="0"/>
              <a:cs typeface="Arial" panose="020B0604020202020204" pitchFamily="34" charset="0"/>
            </a:endParaRPr>
          </a:p>
          <a:p>
            <a:r>
              <a:rPr lang="nl-NL" sz="1000" u="sng" dirty="0">
                <a:latin typeface="Arial" panose="020B0604020202020204" pitchFamily="34" charset="0"/>
                <a:cs typeface="Arial" panose="020B0604020202020204" pitchFamily="34" charset="0"/>
              </a:rPr>
              <a:t>Verkoopargumenten;</a:t>
            </a:r>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Normaliseert de huid waarbij het herstel wordt gestimuleerd. Meerdere keren per dag aanbrengen. Niet gebruiken op open wonden.</a:t>
            </a:r>
          </a:p>
          <a:p>
            <a:endParaRPr lang="nl-NL" sz="1000" dirty="0">
              <a:latin typeface="Arial" panose="020B0604020202020204" pitchFamily="34" charset="0"/>
              <a:cs typeface="Arial" panose="020B0604020202020204" pitchFamily="34" charset="0"/>
            </a:endParaRPr>
          </a:p>
          <a:p>
            <a:endParaRPr lang="nl-NL" sz="1000" b="1" dirty="0">
              <a:latin typeface="Arial" panose="020B0604020202020204" pitchFamily="34" charset="0"/>
              <a:cs typeface="Arial" panose="020B0604020202020204" pitchFamily="34" charset="0"/>
            </a:endParaRPr>
          </a:p>
          <a:p>
            <a:endParaRPr lang="nl-NL" sz="1000" b="1" dirty="0">
              <a:latin typeface="Arial" panose="020B0604020202020204" pitchFamily="34" charset="0"/>
              <a:cs typeface="Arial" panose="020B0604020202020204" pitchFamily="34" charset="0"/>
            </a:endParaRPr>
          </a:p>
          <a:p>
            <a:endParaRPr lang="nl-NL" sz="1000" b="1" dirty="0">
              <a:latin typeface="Arial" panose="020B0604020202020204" pitchFamily="34" charset="0"/>
              <a:cs typeface="Arial" panose="020B0604020202020204" pitchFamily="34" charset="0"/>
            </a:endParaRPr>
          </a:p>
          <a:p>
            <a:r>
              <a:rPr lang="nl-NL" sz="1000" b="1" dirty="0" err="1">
                <a:latin typeface="Arial" panose="020B0604020202020204" pitchFamily="34" charset="0"/>
                <a:cs typeface="Arial" panose="020B0604020202020204" pitchFamily="34" charset="0"/>
              </a:rPr>
              <a:t>Sensitive</a:t>
            </a:r>
            <a:r>
              <a:rPr lang="nl-NL" sz="1000" b="1" dirty="0">
                <a:latin typeface="Arial" panose="020B0604020202020204" pitchFamily="34" charset="0"/>
                <a:cs typeface="Arial" panose="020B0604020202020204" pitchFamily="34" charset="0"/>
              </a:rPr>
              <a:t> serie </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Deze serie is speciaal ontwikkeld voor de dagelijkse verzorging van de (over) gevoelige en/of door eczeem aangedane huid. Bevat geen alcohol en parfum. De producten bevatten onder andere colloïdaal haver extract, de substantie die vrijkomt als haver heel fijn gemalen en in water opgelost wordt.</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Het kalmerende effect van haver is te danken aan zo’n 20 soorten polyfenolen, welke jeukstillende en ontstekingsremmende eigenschappen hebben. Het dagelijks gebruik van crèmes en reinigers die colloïdaal haver bevatten , ondersteunen de vermindering van verschillende symptomen van eczeem en de mate van jeuk en droogheid. De producten zijn allemaal </a:t>
            </a:r>
            <a:r>
              <a:rPr lang="nl-NL" sz="1000" dirty="0" err="1">
                <a:latin typeface="Arial" panose="020B0604020202020204" pitchFamily="34" charset="0"/>
                <a:cs typeface="Arial" panose="020B0604020202020204" pitchFamily="34" charset="0"/>
              </a:rPr>
              <a:t>hypo-allergeen</a:t>
            </a:r>
            <a:r>
              <a:rPr lang="nl-NL" sz="1000" dirty="0">
                <a:latin typeface="Arial" panose="020B0604020202020204" pitchFamily="34" charset="0"/>
                <a:cs typeface="Arial" panose="020B0604020202020204" pitchFamily="34" charset="0"/>
              </a:rPr>
              <a:t> getest.</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5852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1536</Words>
  <Application>Microsoft Office PowerPoint</Application>
  <PresentationFormat>On-screen Show (4:3)</PresentationFormat>
  <Paragraphs>318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Century Gothic</vt:lpstr>
      <vt:lpstr>Kantoorthema</vt:lpstr>
      <vt:lpstr>PowerPoint Presentation</vt:lpstr>
      <vt:lpstr>PowerPoint Presentation</vt:lpstr>
      <vt:lpstr>Belangrijk voor de ontwikkeling van Gels</vt:lpstr>
      <vt:lpstr>Microbiologie</vt:lpstr>
      <vt:lpstr>HLB staat voor Hydrofiel-Lipofiel-Balans</vt:lpstr>
      <vt:lpstr>Welke HLB kan in de schuimpomp? </vt:lpstr>
      <vt:lpstr>PowerPoint Presentation</vt:lpstr>
      <vt:lpstr>Huidtype</vt:lpstr>
      <vt:lpstr>PowerPoint Presentation</vt:lpstr>
      <vt:lpstr>PowerPoint Presentation</vt:lpstr>
      <vt:lpstr>PowerPoint Presentation</vt:lpstr>
      <vt:lpstr>PowerPoint Presentation</vt:lpstr>
      <vt:lpstr>PowerPoint Presentation</vt:lpstr>
      <vt:lpstr>PowerPoint Presentation</vt:lpstr>
      <vt:lpstr>Nieuwe Producten 2025</vt:lpstr>
      <vt:lpstr>Nieuwe look and Feel Winkels nu ook online!</vt:lpstr>
      <vt:lpstr>Sprekend Kruid</vt:lpstr>
      <vt:lpstr>PowerPoint Presentation</vt:lpstr>
    </vt:vector>
  </TitlesOfParts>
  <Company>Intres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Restyling winkelconcept</dc:title>
  <dc:creator>SOE-inst</dc:creator>
  <cp:lastModifiedBy>Robin Warmelink</cp:lastModifiedBy>
  <cp:revision>213</cp:revision>
  <cp:lastPrinted>2025-02-24T13:55:06Z</cp:lastPrinted>
  <dcterms:created xsi:type="dcterms:W3CDTF">2012-05-01T09:31:10Z</dcterms:created>
  <dcterms:modified xsi:type="dcterms:W3CDTF">2025-05-15T14:00:47Z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0x01010080AECECC7C9A1142B262C64E4F8DE362</vt:lpwstr>
  </property>
  <property fmtid="{D5CDD505-2E9C-101B-9397-08002B2CF9AE}" pid="3" name="TemplateUrl">
    <vt:lpwstr/>
  </property>
  <property fmtid="{D5CDD505-2E9C-101B-9397-08002B2CF9AE}" pid="4" name="_SourceUrl">
    <vt:lpwstr/>
  </property>
  <property fmtid="{D5CDD505-2E9C-101B-9397-08002B2CF9AE}" pid="5" name="xd_ProgID">
    <vt:lpwstr/>
  </property>
  <property fmtid="{D5CDD505-2E9C-101B-9397-08002B2CF9AE}" pid="6" name="Order">
    <vt:lpwstr/>
  </property>
  <property fmtid="{D5CDD505-2E9C-101B-9397-08002B2CF9AE}" pid="7" name="MetaInfo">
    <vt:lpwstr/>
  </property>
  <property fmtid="{D5CDD505-2E9C-101B-9397-08002B2CF9AE}" pid="8" name="DocumentType">
    <vt:lpwstr>Documentatie</vt:lpwstr>
  </property>
</Properties>
</file>