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5670550"/>
  <p:notesSz cx="7559675" cy="10691813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5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83EAA3-E82D-4A0B-B624-1807E16EFC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D86F49-FF86-46EC-8415-56F9DE0A2B0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BF4A6F-7E58-4768-8B84-3874448BA69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A3F8D1-00D3-4B84-9E13-5E0BB4C94C7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F9C4FC-8C0B-4B9A-89C4-0B33B00691A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2858FE-F84B-4F17-A758-C5B5766028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5A4315-5CCA-4682-A08B-BD7E551BBAD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7D28A5-A0B2-48FB-9AA7-C1C04FC1B13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601877-F0DD-4FE8-A2B7-1D3F33F9C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A0209D-E46E-4B09-8A3C-8FA016E60C9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EE0767-E836-4942-8D24-1EC443C9F1E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80C202-F4C8-447C-A913-004F0E11784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87C5318-5D45-44EC-8B25-65421399226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023F1D-C7B9-40C2-B11E-89705EBA50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0DC087-0F49-43BE-89B0-08ED5B2831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E063A1-170D-46B8-8F19-8E2A4277277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1A02DB-BB20-43DF-86AC-8269BF6511A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B84231-25BD-4462-A527-9718E11291A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25F527-782D-49FE-9899-88E2C2FB2D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9F4352-E8D1-4915-B406-F1783A9700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684263-6019-4D17-837D-1670E9618E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03850D-681D-4B5F-B285-2260C38305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57FBEE-508C-409B-AE6F-9FE5AC8BE0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98C8E8-304C-44D2-A134-3D35E366D9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360" y="-6840"/>
            <a:ext cx="10080360" cy="5680440"/>
            <a:chOff x="360" y="-6840"/>
            <a:chExt cx="10080360" cy="5680440"/>
          </a:xfrm>
        </p:grpSpPr>
        <p:cxnSp>
          <p:nvCxnSpPr>
            <p:cNvPr id="28" name="Straight Connector 19"/>
            <p:cNvCxnSpPr/>
            <p:nvPr/>
          </p:nvCxnSpPr>
          <p:spPr>
            <a:xfrm>
              <a:off x="7747560" y="360"/>
              <a:ext cx="1011960" cy="5673600"/>
            </a:xfrm>
            <a:prstGeom prst="straightConnector1">
              <a:avLst/>
            </a:prstGeom>
            <a:ln w="9360" cap="rnd">
              <a:solidFill>
                <a:srgbClr val="BFBFBF"/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6139080" y="3043800"/>
              <a:ext cx="3942000" cy="2630160"/>
            </a:xfrm>
            <a:prstGeom prst="straightConnector1">
              <a:avLst/>
            </a:prstGeom>
            <a:ln w="9360" cap="rnd">
              <a:solidFill>
                <a:srgbClr val="D9D9D9"/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7590960" y="-6840"/>
              <a:ext cx="2482920" cy="5673240"/>
            </a:xfrm>
            <a:custGeom>
              <a:avLst/>
              <a:gdLst>
                <a:gd name="textAreaLeft" fmla="*/ 0 w 2482920"/>
                <a:gd name="textAreaRight" fmla="*/ 2486520 w 248292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7939800" y="-6840"/>
              <a:ext cx="2136600" cy="5673240"/>
            </a:xfrm>
            <a:custGeom>
              <a:avLst/>
              <a:gdLst>
                <a:gd name="textAreaLeft" fmla="*/ 0 w 2136600"/>
                <a:gd name="textAreaRight" fmla="*/ 2140200 w 213660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7385040" y="2520360"/>
              <a:ext cx="2691360" cy="31460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7717680" y="-6840"/>
              <a:ext cx="2356200" cy="5673240"/>
            </a:xfrm>
            <a:custGeom>
              <a:avLst/>
              <a:gdLst>
                <a:gd name="textAreaLeft" fmla="*/ 0 w 2356200"/>
                <a:gd name="textAreaRight" fmla="*/ 2359800 w 235620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9010800" y="-6840"/>
              <a:ext cx="1063080" cy="5673240"/>
            </a:xfrm>
            <a:custGeom>
              <a:avLst/>
              <a:gdLst>
                <a:gd name="textAreaLeft" fmla="*/ 0 w 1063080"/>
                <a:gd name="textAreaRight" fmla="*/ 1066680 w 106308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9044280" y="-6840"/>
              <a:ext cx="1029600" cy="5673240"/>
            </a:xfrm>
            <a:custGeom>
              <a:avLst/>
              <a:gdLst>
                <a:gd name="textAreaLeft" fmla="*/ 0 w 1029600"/>
                <a:gd name="textAreaRight" fmla="*/ 1033200 w 102960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8575200" y="2968200"/>
              <a:ext cx="1498680" cy="269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360" y="3318480"/>
              <a:ext cx="366840" cy="234792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0" y="-6840"/>
            <a:ext cx="10076760" cy="5680440"/>
            <a:chOff x="3600" y="-6840"/>
            <a:chExt cx="10076760" cy="568044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7747560" y="360"/>
              <a:ext cx="1011960" cy="5673600"/>
            </a:xfrm>
            <a:prstGeom prst="straightConnector1">
              <a:avLst/>
            </a:prstGeom>
            <a:ln w="9360" cap="rnd">
              <a:solidFill>
                <a:srgbClr val="BFBFBF"/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6138720" y="3043800"/>
              <a:ext cx="3942000" cy="2630160"/>
            </a:xfrm>
            <a:prstGeom prst="straightConnector1">
              <a:avLst/>
            </a:prstGeom>
            <a:ln w="9360" cap="rnd">
              <a:solidFill>
                <a:srgbClr val="D9D9D9"/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7590960" y="-6840"/>
              <a:ext cx="2482560" cy="5673240"/>
            </a:xfrm>
            <a:custGeom>
              <a:avLst/>
              <a:gdLst>
                <a:gd name="textAreaLeft" fmla="*/ 0 w 2482560"/>
                <a:gd name="textAreaRight" fmla="*/ 2486160 w 248256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7939800" y="-6840"/>
              <a:ext cx="2136240" cy="5673240"/>
            </a:xfrm>
            <a:custGeom>
              <a:avLst/>
              <a:gdLst>
                <a:gd name="textAreaLeft" fmla="*/ 0 w 2136240"/>
                <a:gd name="textAreaRight" fmla="*/ 2139840 w 213624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7385040" y="2520360"/>
              <a:ext cx="2691360" cy="31460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7717320" y="-6840"/>
              <a:ext cx="2356200" cy="5673240"/>
            </a:xfrm>
            <a:custGeom>
              <a:avLst/>
              <a:gdLst>
                <a:gd name="textAreaLeft" fmla="*/ 0 w 2356200"/>
                <a:gd name="textAreaRight" fmla="*/ 2359800 w 235620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9010800" y="-6840"/>
              <a:ext cx="1062720" cy="5673240"/>
            </a:xfrm>
            <a:custGeom>
              <a:avLst/>
              <a:gdLst>
                <a:gd name="textAreaLeft" fmla="*/ 0 w 1062720"/>
                <a:gd name="textAreaRight" fmla="*/ 1066320 w 106272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9043920" y="-6840"/>
              <a:ext cx="1029600" cy="5673240"/>
            </a:xfrm>
            <a:custGeom>
              <a:avLst/>
              <a:gdLst>
                <a:gd name="textAreaLeft" fmla="*/ 0 w 1029600"/>
                <a:gd name="textAreaRight" fmla="*/ 1033200 w 1029600"/>
                <a:gd name="textAreaTop" fmla="*/ 0 h 5673240"/>
                <a:gd name="textAreaBottom" fmla="*/ 5676840 h 567324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8574840" y="2968200"/>
              <a:ext cx="1498680" cy="269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3600" y="3960"/>
              <a:ext cx="693360" cy="4680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 w="12600"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nl-NL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>
            <a:off x="559800" y="4994640"/>
            <a:ext cx="5202720" cy="29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7102440" y="4994640"/>
            <a:ext cx="561240" cy="29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nl-NL" sz="900" b="0" strike="noStrike" spc="-1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7DFE8D3-CD6E-4E2A-B714-F0CC8D7959C1}" type="slidenum">
              <a:rPr lang="nl-NL" sz="900" b="0" strike="noStrike" spc="-1">
                <a:solidFill>
                  <a:schemeClr val="accent1"/>
                </a:solidFill>
                <a:latin typeface="Trebuchet MS"/>
              </a:rPr>
              <a:t>‹#›</a:t>
            </a:fld>
            <a:endParaRPr lang="nl-NL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>
            <a:off x="5956560" y="4994640"/>
            <a:ext cx="750240" cy="29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Klik om de opmaak van de titeltekst te bewerken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&lt;voettekst&gt;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D19358A-1775-4D1F-B599-B2B0F8054F84}" type="slidenum"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&lt;datum/tijd&gt;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Klik om de opmaak van de titeltekst te bewerken</a:t>
            </a: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45600" y="1987920"/>
            <a:ext cx="6417720" cy="13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5400" b="0" strike="noStrike" spc="-1">
                <a:solidFill>
                  <a:schemeClr val="accent1"/>
                </a:solidFill>
                <a:latin typeface="Trebuchet MS"/>
              </a:rPr>
              <a:t>Erica Suppletie</a:t>
            </a:r>
            <a:endParaRPr lang="nl-NL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1245600" y="3348720"/>
            <a:ext cx="6417720" cy="90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Training 5: </a:t>
            </a:r>
            <a:r>
              <a:rPr lang="nl-NL" sz="1800" b="0" strike="noStrike" spc="-1" dirty="0">
                <a:solidFill>
                  <a:schemeClr val="dk1">
                    <a:lumMod val="50000"/>
                    <a:lumOff val="50000"/>
                  </a:schemeClr>
                </a:solidFill>
                <a:latin typeface="Trebuchet MS"/>
              </a:rPr>
              <a:t>Darm &amp; Spijsvertering</a:t>
            </a:r>
            <a:endParaRPr lang="nl-NL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2" descr="C:\Users\Zijerveld\Desktop\Erica\promotie, online, offline\NS 25.11.2014\Erica_logo_final_PO_herbals_1080x651_PMS.jpg"/>
          <p:cNvPicPr/>
          <p:nvPr/>
        </p:nvPicPr>
        <p:blipFill>
          <a:blip r:embed="rId2"/>
          <a:stretch/>
        </p:blipFill>
        <p:spPr>
          <a:xfrm>
            <a:off x="9113760" y="5057280"/>
            <a:ext cx="829800" cy="49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Wees nieuwsgierig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80000" y="119556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5000" lnSpcReduction="20000"/>
          </a:bodyPr>
          <a:lstStyle/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Mondklachten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Zure oprispingen, boertjes, vol gevoel, pijn in maag, stinkende scheten →  maag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Opgeblazen gevoel 30 min na de maaltijd, hongerpijn, veel vegen → alvleesklier (SIBO)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Opgeblazen gevoel/misselijk bij vetrijke voeding, gele/lichte kleur ontlasting, plakt aan de pot → lever (gal)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Ontlasting Bristol Stool Chart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Wisselde ontlasting, slijm bij de ontlasting → parasiet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Kleur en geur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Let op: Bloed bij de ontlasting, zwarte ontlasting → huisarts!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2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7380000" y="720000"/>
            <a:ext cx="2337480" cy="46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Oorzaken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01400" y="155556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Beestjes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Voeding: geraffineerde suikers, junkfood,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  <a:ea typeface="Microsoft YaHei"/>
              </a:rPr>
              <a:t> Intoleranties/allergieen, alcohol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  <a:ea typeface="Microsoft YaHei"/>
              </a:rPr>
              <a:t>Medicatie, pesticiden, parfum...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  <a:ea typeface="Microsoft YaHei"/>
              </a:rPr>
              <a:t>Stress – verteren in rust (parasympaticus)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5400000" y="1080000"/>
            <a:ext cx="2917440" cy="376848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34"/>
          <p:cNvPicPr/>
          <p:nvPr/>
        </p:nvPicPr>
        <p:blipFill>
          <a:blip r:embed="rId3"/>
          <a:stretch/>
        </p:blipFill>
        <p:spPr>
          <a:xfrm>
            <a:off x="7931520" y="1080000"/>
            <a:ext cx="1427760" cy="142776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35"/>
          <p:cNvPicPr/>
          <p:nvPr/>
        </p:nvPicPr>
        <p:blipFill>
          <a:blip r:embed="rId4"/>
          <a:stretch/>
        </p:blipFill>
        <p:spPr>
          <a:xfrm>
            <a:off x="8318160" y="3164760"/>
            <a:ext cx="1199160" cy="169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Wat te doen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75200" y="114912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 lnSpcReduction="10000"/>
          </a:bodyPr>
          <a:lstStyle/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Verminder stress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Kauw bewust, eet in rust, beperk eetmomenten tot max 3 op een dag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Maagzuurtest – Natriumbicarbonaat/Betaine HCL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Lever/alvleesklier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Ontsteking verminderen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Darmflora versterken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7380000" y="180000"/>
            <a:ext cx="2443320" cy="19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80000" y="70920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Welke heilzame kruiden hebben we voor de spijsvertering?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3240000" y="2487240"/>
            <a:ext cx="3007080" cy="201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Maagtabletten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80000" y="162000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Reguleert maagzuur – Fenegriek, Drieklaverblad, Agrimony, Salie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Bescherming maagwand – </a:t>
            </a: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/>
              </a:rPr>
              <a:t>Zoethout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Pijnstillend, rustgevend – </a:t>
            </a: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/>
              </a:rPr>
              <a:t>St.Janskruid</a:t>
            </a: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, Melisse, Kamille, Salie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Krampopheffend – Salie, pepermunt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Let op bij: Zoethout - Verhoogde bloeddruk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indent="0" defTabSz="457200">
              <a:lnSpc>
                <a:spcPct val="100000"/>
              </a:lnSpc>
              <a:spcBef>
                <a:spcPts val="283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St.Janskruid – antidepressiva, luchtwegverwijders, hartmedicatie….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5" indent="-216000" defTabSz="4572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Zwangerschap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7595280" y="1109520"/>
            <a:ext cx="1942200" cy="374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80000" y="52920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6000" b="0" strike="noStrike" spc="-1">
                <a:solidFill>
                  <a:schemeClr val="accent1"/>
                </a:solidFill>
                <a:latin typeface="Trebuchet MS"/>
              </a:rPr>
              <a:t>      </a:t>
            </a: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    Gember capsules 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080000" y="1980000"/>
            <a:ext cx="5937480" cy="197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Gember wortel extract – maag, ontstekingsremmend, misselijkheid, pijnstillend, anti bacterieel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Voorzichtig bij antistollingsmiddelen, bloedverdunners, galstenen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7920000" y="1414080"/>
            <a:ext cx="1617480" cy="308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Artisjok &amp; Mariadistel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01040" y="114912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Artisjok extract – O.a. galstuwing → maag/darmperistaltiek, misselijkheid (vet)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Mariadistel extract – leverbeschermend/herstellend, galstuwing, maagzuur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Let op bij: Medicatiegebruik, zwangerschap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2"/>
          <a:stretch/>
        </p:blipFill>
        <p:spPr>
          <a:xfrm>
            <a:off x="6852240" y="1800000"/>
            <a:ext cx="3045240" cy="304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Acidophilus 6 en Acidophilus Plus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75200" y="789120"/>
            <a:ext cx="7262280" cy="44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1666"/>
          </a:bodyPr>
          <a:lstStyle/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Acidophilus 6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– inuline – pre biotica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Bifidobacteriën → o.a. barriere functie darm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Lactobacillen → stofwisselingsproducten groei ziekteverwekkers, ontgifting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– niet bij PDS, parasieten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Acidophilus Plus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Boullardi → beestjes, immuunsysteem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geen inuline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Mond spoelen – weerstand mond verhogen </a:t>
            </a:r>
            <a:r>
              <a:rPr lang="nl-NL" sz="1800" b="0" i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salie, echinacea, kokosolie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i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Eet voldoende prebiotische vezels en resistent zetmeel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i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Wissel af en let op bij histamine intolerantie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6840000" y="2653560"/>
            <a:ext cx="1257480" cy="23374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53"/>
          <p:cNvPicPr/>
          <p:nvPr/>
        </p:nvPicPr>
        <p:blipFill>
          <a:blip r:embed="rId3"/>
          <a:stretch/>
        </p:blipFill>
        <p:spPr>
          <a:xfrm>
            <a:off x="8423280" y="2700000"/>
            <a:ext cx="1294200" cy="233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3"/>
          <p:cNvSpPr/>
          <p:nvPr/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  <a:ea typeface="DejaVu Sans"/>
              </a:rPr>
              <a:t>Verder….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3600000" y="3935880"/>
            <a:ext cx="1438200" cy="163224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156"/>
          <p:cNvPicPr/>
          <p:nvPr/>
        </p:nvPicPr>
        <p:blipFill>
          <a:blip r:embed="rId3"/>
          <a:stretch/>
        </p:blipFill>
        <p:spPr>
          <a:xfrm>
            <a:off x="7920000" y="2160000"/>
            <a:ext cx="1575000" cy="161820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157"/>
          <p:cNvPicPr/>
          <p:nvPr/>
        </p:nvPicPr>
        <p:blipFill>
          <a:blip r:embed="rId4"/>
          <a:stretch/>
        </p:blipFill>
        <p:spPr>
          <a:xfrm>
            <a:off x="180000" y="3960000"/>
            <a:ext cx="1618200" cy="161820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158"/>
          <p:cNvSpPr/>
          <p:nvPr/>
        </p:nvSpPr>
        <p:spPr>
          <a:xfrm>
            <a:off x="1080000" y="1260000"/>
            <a:ext cx="7018200" cy="290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Chlorella/spirulina afvangen toxines - zware metalen e.d.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 biotica – Bifodo verhogende eigenschappen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Ontstekingsremmend, immuunmodulerend, anti oxidant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Matcha ECGC – vrije radicalen, lever detox (enzymen)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Let op: 	histamine, niet bij zwangerschap, immuunmodulerende 	medicatie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108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Chlorella – PKU (stofwisselingsziekte)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5"/>
          <a:stretch/>
        </p:blipFill>
        <p:spPr>
          <a:xfrm>
            <a:off x="6389280" y="3960000"/>
            <a:ext cx="1528920" cy="152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260000" y="108000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6000" b="0" strike="noStrike" spc="-1">
                <a:solidFill>
                  <a:schemeClr val="accent1"/>
                </a:solidFill>
                <a:latin typeface="Trebuchet MS"/>
              </a:rPr>
              <a:t>          Vragen? </a:t>
            </a:r>
            <a:br>
              <a:rPr sz="6000"/>
            </a:br>
            <a:endParaRPr lang="nl-NL" sz="6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3557520" y="2673720"/>
            <a:ext cx="3007080" cy="200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Komt een klant in de winkel…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01040" y="114912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Maagpijn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Buikpijn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Krampen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Diarree/obstipatie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Opgeblazen gevoel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Misselijkheid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Gebrek aan eetlust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3780000" y="1440000"/>
            <a:ext cx="4871160" cy="324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340000" y="-1080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br>
              <a:rPr sz="3600"/>
            </a:br>
            <a:r>
              <a:rPr lang="nl-NL" sz="3600" b="0" strike="noStrike" spc="-1">
                <a:solidFill>
                  <a:srgbClr val="000000"/>
                </a:solidFill>
                <a:latin typeface="Arial"/>
              </a:rPr>
              <a:t>Leaky of closed gut</a:t>
            </a:r>
          </a:p>
        </p:txBody>
      </p:sp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1620000" y="1541520"/>
            <a:ext cx="6220080" cy="349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2880000" y="1098000"/>
            <a:ext cx="4435200" cy="339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01040" y="114912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3486600" y="720000"/>
            <a:ext cx="4176720" cy="324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buNone/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69"/>
          <p:cNvPicPr/>
          <p:nvPr/>
        </p:nvPicPr>
        <p:blipFill>
          <a:blip r:embed="rId2"/>
          <a:stretch/>
        </p:blipFill>
        <p:spPr>
          <a:xfrm>
            <a:off x="3592800" y="1260000"/>
            <a:ext cx="3064680" cy="363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1080000" y="360000"/>
            <a:ext cx="2157480" cy="179748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110"/>
          <p:cNvPicPr/>
          <p:nvPr/>
        </p:nvPicPr>
        <p:blipFill>
          <a:blip r:embed="rId3"/>
          <a:stretch/>
        </p:blipFill>
        <p:spPr>
          <a:xfrm>
            <a:off x="5040360" y="1980000"/>
            <a:ext cx="4111920" cy="3331080"/>
          </a:xfrm>
          <a:prstGeom prst="rect">
            <a:avLst/>
          </a:prstGeom>
          <a:ln w="0">
            <a:noFill/>
          </a:ln>
        </p:spPr>
      </p:pic>
      <p:sp>
        <p:nvSpPr>
          <p:cNvPr id="112" name="Rectangle 111"/>
          <p:cNvSpPr/>
          <p:nvPr/>
        </p:nvSpPr>
        <p:spPr>
          <a:xfrm>
            <a:off x="540000" y="2700000"/>
            <a:ext cx="4317480" cy="25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Naar binnengerichte buitenwereld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open systeem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Grootste contactorgaan met de buitenwereld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Dunne + dikke darm 8,5 meter lang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- 400-500 m2 voetbalveld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2-3 x zoveel micro-organisme dan cellen in ons lichaam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80000" y="540000"/>
            <a:ext cx="4317480" cy="8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  <a:ea typeface="DejaVu Sans"/>
              </a:rPr>
              <a:t>Darmen</a:t>
            </a: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Darm tweede brein? 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60360" y="900000"/>
            <a:ext cx="53974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Zenuwbanen van hersenen naar darmen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Vele zenuwbanen van darm naar hersenen – zelfstandig werkend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Communiceert razendsnel met bijna alle delen van het brein via Nervus Vagus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Darm-Brein as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5940000" y="1992960"/>
            <a:ext cx="3777480" cy="29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br>
              <a:rPr sz="3600"/>
            </a:br>
            <a:r>
              <a:rPr lang="nl-NL" sz="3600" b="0" strike="noStrike" spc="-1">
                <a:solidFill>
                  <a:srgbClr val="000000"/>
                </a:solidFill>
                <a:latin typeface="Arial"/>
              </a:rPr>
              <a:t>Ik</a:t>
            </a: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260000" y="119556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</a:rPr>
              <a:t>Emotioneel					Pijnperceptie			Motivatie						Gut feeling</a:t>
            </a: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2324880" y="540000"/>
            <a:ext cx="5052600" cy="331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1260000" y="1244520"/>
            <a:ext cx="5757480" cy="325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Mentaal – neurotransmitters: Serotonine, GABA, Dopamine, Acethylcholine, gekwebbel darmflora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Immuunsysteem – Dunne darm plaques van Peyer, allergieën, ontstekingen, auto-immuun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Hormonen </a:t>
            </a:r>
            <a:r>
              <a:rPr lang="nl-NL" sz="1800" b="0" i="1" strike="noStrike" spc="-1">
                <a:solidFill>
                  <a:srgbClr val="000000"/>
                </a:solidFill>
                <a:latin typeface="Trebuchet MS"/>
                <a:ea typeface="DejaVu Sans"/>
              </a:rPr>
              <a:t>– o.a. regulatie oestrogenen, cortisol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Huid – slijmvliezen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Wat niet :)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080000" y="360000"/>
            <a:ext cx="4857480" cy="115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  <a:ea typeface="DejaVu Sans"/>
              </a:rPr>
              <a:t>Regelt onder ander...</a:t>
            </a: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2774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6000" b="0" strike="noStrike" spc="-1">
                <a:solidFill>
                  <a:schemeClr val="accent1"/>
                </a:solidFill>
                <a:latin typeface="Trebuchet MS"/>
              </a:rPr>
              <a:t>          </a:t>
            </a: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Goede start = halve werk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800000" y="2160000"/>
            <a:ext cx="6477480" cy="30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Steriele darm, geboorte 1ste kolonisatie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Vaginale geboorte/keizersnede?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Moeder gezonde darmflora of papa?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Antibiotica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Na 2 jaar volledig ontwikkeld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6171120" y="2700000"/>
            <a:ext cx="3007080" cy="168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173600" y="178920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Waar begint de spijsvertering?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59800" y="503640"/>
            <a:ext cx="7103880" cy="108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nl-NL" sz="3600" b="0" strike="noStrike" spc="-1">
                <a:solidFill>
                  <a:schemeClr val="accent1"/>
                </a:solidFill>
                <a:latin typeface="Trebuchet MS"/>
              </a:rPr>
              <a:t>Vertering </a:t>
            </a:r>
            <a:br>
              <a:rPr sz="3600"/>
            </a:br>
            <a:endParaRPr lang="nl-N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7262280" cy="38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/>
          </a:bodyPr>
          <a:lstStyle/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Mond – Speeksel enzym Amylase – koolhydraten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	  -  immuunsysteem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Maag – Maagzuur PH 1-5, enzym Pepsine – eiwitten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Beestjes, B12, magnesium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Alvleesklier – enzymen mix, natriumbicarbonaat 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– koolhydraten, eiwitten, vetten</a:t>
            </a:r>
            <a:br>
              <a:rPr sz="1800"/>
            </a:b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Lever – Gal – emulgeren vetten </a:t>
            </a:r>
            <a:br>
              <a:rPr sz="1800"/>
            </a:br>
            <a:r>
              <a:rPr lang="nl-NL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- vitamine ADEK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6480000" y="720000"/>
            <a:ext cx="3237480" cy="395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678</Words>
  <Application>Microsoft Office PowerPoint</Application>
  <PresentationFormat>Custom</PresentationFormat>
  <Paragraphs>211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Erica Suppletie</vt:lpstr>
      <vt:lpstr>Komt een klant in de winkel… </vt:lpstr>
      <vt:lpstr>PowerPoint Presentation</vt:lpstr>
      <vt:lpstr>Darm tweede brein?  </vt:lpstr>
      <vt:lpstr> Ik</vt:lpstr>
      <vt:lpstr>PowerPoint Presentation</vt:lpstr>
      <vt:lpstr>          Goede start = halve werk </vt:lpstr>
      <vt:lpstr>Waar begint de spijsvertering? </vt:lpstr>
      <vt:lpstr>Vertering  </vt:lpstr>
      <vt:lpstr>Wees nieuwsgierig </vt:lpstr>
      <vt:lpstr>Oorzaken </vt:lpstr>
      <vt:lpstr>Wat te doen </vt:lpstr>
      <vt:lpstr>Welke heilzame kruiden hebben we voor de spijsvertering? </vt:lpstr>
      <vt:lpstr>Maagtabletten </vt:lpstr>
      <vt:lpstr>          Gember capsules  </vt:lpstr>
      <vt:lpstr>Artisjok &amp; Mariadistel </vt:lpstr>
      <vt:lpstr>Acidophilus 6 en Acidophilus Plus </vt:lpstr>
      <vt:lpstr>PowerPoint Presentation</vt:lpstr>
      <vt:lpstr>          Vragen?  </vt:lpstr>
      <vt:lpstr> Leaky of closed gut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Robin Warmelink</cp:lastModifiedBy>
  <cp:revision>27</cp:revision>
  <dcterms:created xsi:type="dcterms:W3CDTF">2025-02-25T10:56:05Z</dcterms:created>
  <dcterms:modified xsi:type="dcterms:W3CDTF">2025-05-27T13:13:21Z</dcterms:modified>
  <dc:language>nl-NL</dc:language>
</cp:coreProperties>
</file>